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4"/>
  </p:notesMasterIdLst>
  <p:sldIdLst>
    <p:sldId id="256" r:id="rId2"/>
    <p:sldId id="257" r:id="rId3"/>
    <p:sldId id="281" r:id="rId4"/>
    <p:sldId id="282" r:id="rId5"/>
    <p:sldId id="283" r:id="rId6"/>
    <p:sldId id="284" r:id="rId7"/>
    <p:sldId id="285" r:id="rId8"/>
    <p:sldId id="287" r:id="rId9"/>
    <p:sldId id="286" r:id="rId10"/>
    <p:sldId id="288" r:id="rId11"/>
    <p:sldId id="289" r:id="rId12"/>
    <p:sldId id="293" r:id="rId13"/>
    <p:sldId id="290" r:id="rId14"/>
    <p:sldId id="291" r:id="rId15"/>
    <p:sldId id="292" r:id="rId16"/>
    <p:sldId id="294" r:id="rId17"/>
    <p:sldId id="296" r:id="rId18"/>
    <p:sldId id="295" r:id="rId19"/>
    <p:sldId id="297" r:id="rId20"/>
    <p:sldId id="298" r:id="rId21"/>
    <p:sldId id="301" r:id="rId22"/>
    <p:sldId id="300" r:id="rId23"/>
    <p:sldId id="299" r:id="rId24"/>
    <p:sldId id="302" r:id="rId25"/>
    <p:sldId id="303" r:id="rId26"/>
    <p:sldId id="305" r:id="rId27"/>
    <p:sldId id="306" r:id="rId28"/>
    <p:sldId id="304" r:id="rId29"/>
    <p:sldId id="307" r:id="rId30"/>
    <p:sldId id="308" r:id="rId31"/>
    <p:sldId id="310" r:id="rId32"/>
    <p:sldId id="309" r:id="rId33"/>
  </p:sldIdLst>
  <p:sldSz cx="7559675" cy="10691813"/>
  <p:notesSz cx="6858000" cy="9144000"/>
  <p:embeddedFontLst>
    <p:embeddedFont>
      <p:font typeface="Anaheim" pitchFamily="2" charset="77"/>
      <p:regular r:id="rId35"/>
    </p:embeddedFont>
    <p:embeddedFont>
      <p:font typeface="Assistant" pitchFamily="2" charset="-79"/>
      <p:regular r:id="rId36"/>
      <p:bold r:id="rId37"/>
    </p:embeddedFont>
    <p:embeddedFont>
      <p:font typeface="Manrope ExtraBold" panose="020B0806030504020204" pitchFamily="34" charset="0"/>
      <p:bold r:id="rId38"/>
    </p:embeddedFont>
    <p:embeddedFont>
      <p:font typeface="Raleway SemiBold" pitchFamily="2"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58">
          <p15:clr>
            <a:srgbClr val="747775"/>
          </p15:clr>
        </p15:guide>
        <p15:guide id="2" orient="horz" pos="336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E65"/>
    <a:srgbClr val="DE852E"/>
    <a:srgbClr val="FF7F50"/>
    <a:srgbClr val="F2C94C"/>
    <a:srgbClr val="8B5CF6"/>
    <a:srgbClr val="A4360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5F835A-2372-4F71-916C-478056D2D58D}">
  <a:tblStyle styleId="{6F5F835A-2372-4F71-916C-478056D2D5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2"/>
    <p:restoredTop sz="94521"/>
  </p:normalViewPr>
  <p:slideViewPr>
    <p:cSldViewPr snapToGrid="0">
      <p:cViewPr varScale="1">
        <p:scale>
          <a:sx n="74" d="100"/>
          <a:sy n="74" d="100"/>
        </p:scale>
        <p:origin x="3520" y="184"/>
      </p:cViewPr>
      <p:guideLst>
        <p:guide pos="4458"/>
        <p:guide orient="horz" pos="3367"/>
      </p:guideLst>
    </p:cSldViewPr>
  </p:slideViewPr>
  <p:notesTextViewPr>
    <p:cViewPr>
      <p:scale>
        <a:sx n="1" d="1"/>
        <a:sy n="1" d="1"/>
      </p:scale>
      <p:origin x="0" y="0"/>
    </p:cViewPr>
  </p:notesTextViewPr>
  <p:notesViewPr>
    <p:cSldViewPr snapToGrid="0">
      <p:cViewPr varScale="1">
        <p:scale>
          <a:sx n="109" d="100"/>
          <a:sy n="109" d="100"/>
        </p:scale>
        <p:origin x="287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91bc2d2b2e_0_0: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91bc2d2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685800"/>
            <a:ext cx="2424112"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4212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42918-E5EF-F211-B53C-D6A9FA6DF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A5EDF-FBDA-28F2-CA75-29064902778A}"/>
              </a:ext>
            </a:extLst>
          </p:cNvPr>
          <p:cNvSpPr>
            <a:spLocks noGrp="1" noRot="1" noChangeAspect="1"/>
          </p:cNvSpPr>
          <p:nvPr>
            <p:ph type="sldImg"/>
          </p:nvPr>
        </p:nvSpPr>
        <p:spPr>
          <a:xfrm>
            <a:off x="2217738" y="685800"/>
            <a:ext cx="2424112" cy="3429000"/>
          </a:xfrm>
        </p:spPr>
      </p:sp>
      <p:sp>
        <p:nvSpPr>
          <p:cNvPr id="3" name="Notes Placeholder 2">
            <a:extLst>
              <a:ext uri="{FF2B5EF4-FFF2-40B4-BE49-F238E27FC236}">
                <a16:creationId xmlns:a16="http://schemas.microsoft.com/office/drawing/2014/main" id="{9B6F8268-14F8-E3DC-F31B-68D43E8BC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342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1CE7A-7B32-07B3-5EEA-E5C317182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12FC6-7648-6A54-C2E8-7942618B85B4}"/>
              </a:ext>
            </a:extLst>
          </p:cNvPr>
          <p:cNvSpPr>
            <a:spLocks noGrp="1" noRot="1" noChangeAspect="1"/>
          </p:cNvSpPr>
          <p:nvPr>
            <p:ph type="sldImg"/>
          </p:nvPr>
        </p:nvSpPr>
        <p:spPr>
          <a:xfrm>
            <a:off x="2217738" y="685800"/>
            <a:ext cx="2424112" cy="3429000"/>
          </a:xfrm>
        </p:spPr>
      </p:sp>
      <p:sp>
        <p:nvSpPr>
          <p:cNvPr id="3" name="Notes Placeholder 2">
            <a:extLst>
              <a:ext uri="{FF2B5EF4-FFF2-40B4-BE49-F238E27FC236}">
                <a16:creationId xmlns:a16="http://schemas.microsoft.com/office/drawing/2014/main" id="{BE75E0C0-2F73-0A15-AF69-682482CC32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3363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C9A05-26D8-DC62-0AE0-D591C30BD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63693-D9F0-C9E4-6E3C-9424F9D4A2C8}"/>
              </a:ext>
            </a:extLst>
          </p:cNvPr>
          <p:cNvSpPr>
            <a:spLocks noGrp="1" noRot="1" noChangeAspect="1"/>
          </p:cNvSpPr>
          <p:nvPr>
            <p:ph type="sldImg"/>
          </p:nvPr>
        </p:nvSpPr>
        <p:spPr>
          <a:xfrm>
            <a:off x="2217738" y="685800"/>
            <a:ext cx="2424112" cy="3429000"/>
          </a:xfrm>
        </p:spPr>
      </p:sp>
      <p:sp>
        <p:nvSpPr>
          <p:cNvPr id="3" name="Notes Placeholder 2">
            <a:extLst>
              <a:ext uri="{FF2B5EF4-FFF2-40B4-BE49-F238E27FC236}">
                <a16:creationId xmlns:a16="http://schemas.microsoft.com/office/drawing/2014/main" id="{1DA9F7FF-3221-1042-4AC6-9474D0F0F7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2115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2075" y="500575"/>
            <a:ext cx="6535800" cy="2200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p:nvPr/>
        </p:nvSpPr>
        <p:spPr>
          <a:xfrm rot="5400000" flipH="1">
            <a:off x="2156704" y="-5850933"/>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512075" y="2716052"/>
            <a:ext cx="6535800" cy="47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p:nvPr/>
        </p:nvSpPr>
        <p:spPr>
          <a:xfrm rot="-5400000">
            <a:off x="5631506" y="8764721"/>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946027" y="7154699"/>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Picture 25" descr="A close-up of a logo&#10;&#10;AI-generated content may be incorrect.">
            <a:extLst>
              <a:ext uri="{FF2B5EF4-FFF2-40B4-BE49-F238E27FC236}">
                <a16:creationId xmlns:a16="http://schemas.microsoft.com/office/drawing/2014/main" id="{C7FB2E0C-0548-0A4E-4480-D54ADE652706}"/>
              </a:ext>
            </a:extLst>
          </p:cNvPr>
          <p:cNvPicPr>
            <a:picLocks noChangeAspect="1"/>
          </p:cNvPicPr>
          <p:nvPr userDrawn="1"/>
        </p:nvPicPr>
        <p:blipFill>
          <a:blip r:embed="rId2"/>
          <a:stretch>
            <a:fillRect/>
          </a:stretch>
        </p:blipFill>
        <p:spPr>
          <a:xfrm>
            <a:off x="342924" y="352285"/>
            <a:ext cx="5153037" cy="1037603"/>
          </a:xfrm>
          <a:prstGeom prst="rect">
            <a:avLst/>
          </a:prstGeom>
        </p:spPr>
      </p:pic>
      <p:pic>
        <p:nvPicPr>
          <p:cNvPr id="27" name="Picture 26">
            <a:extLst>
              <a:ext uri="{FF2B5EF4-FFF2-40B4-BE49-F238E27FC236}">
                <a16:creationId xmlns:a16="http://schemas.microsoft.com/office/drawing/2014/main" id="{A63B3103-41FC-3942-5469-65F067E8EAC0}"/>
              </a:ext>
            </a:extLst>
          </p:cNvPr>
          <p:cNvPicPr>
            <a:picLocks noChangeAspect="1"/>
          </p:cNvPicPr>
          <p:nvPr userDrawn="1"/>
        </p:nvPicPr>
        <p:blipFill>
          <a:blip r:embed="rId3"/>
          <a:stretch>
            <a:fillRect/>
          </a:stretch>
        </p:blipFill>
        <p:spPr>
          <a:xfrm>
            <a:off x="6128498" y="267540"/>
            <a:ext cx="1139300" cy="1311773"/>
          </a:xfrm>
          <a:prstGeom prst="rect">
            <a:avLst/>
          </a:prstGeom>
        </p:spPr>
      </p:pic>
      <p:sp>
        <p:nvSpPr>
          <p:cNvPr id="28" name="Google Shape;384;p55">
            <a:extLst>
              <a:ext uri="{FF2B5EF4-FFF2-40B4-BE49-F238E27FC236}">
                <a16:creationId xmlns:a16="http://schemas.microsoft.com/office/drawing/2014/main" id="{1CD6194D-C99C-FEEC-48A6-E93FBBCBFBE7}"/>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1"/>
          <p:cNvSpPr txBox="1">
            <a:spLocks noGrp="1"/>
          </p:cNvSpPr>
          <p:nvPr>
            <p:ph type="title" hasCustomPrompt="1"/>
          </p:nvPr>
        </p:nvSpPr>
        <p:spPr>
          <a:xfrm>
            <a:off x="685800" y="2929788"/>
            <a:ext cx="6188400" cy="1956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0" name="Google Shape;80;p11"/>
          <p:cNvSpPr txBox="1">
            <a:spLocks noGrp="1"/>
          </p:cNvSpPr>
          <p:nvPr>
            <p:ph type="body" idx="1"/>
          </p:nvPr>
        </p:nvSpPr>
        <p:spPr>
          <a:xfrm>
            <a:off x="685801" y="5058313"/>
            <a:ext cx="6188400" cy="27039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81" name="Google Shape;81;p11"/>
          <p:cNvSpPr/>
          <p:nvPr/>
        </p:nvSpPr>
        <p:spPr>
          <a:xfrm rot="5400000">
            <a:off x="-1651626" y="5195947"/>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5400000">
            <a:off x="2156713" y="-5898941"/>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11"/>
          <p:cNvGrpSpPr/>
          <p:nvPr/>
        </p:nvGrpSpPr>
        <p:grpSpPr>
          <a:xfrm rot="10800000" flipH="1">
            <a:off x="-1743750" y="10045565"/>
            <a:ext cx="8577719" cy="2140216"/>
            <a:chOff x="-2554550" y="-11616"/>
            <a:chExt cx="8577719" cy="2140216"/>
          </a:xfrm>
        </p:grpSpPr>
        <p:sp>
          <p:nvSpPr>
            <p:cNvPr id="84" name="Google Shape;84;p11"/>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AE93ECC5-14B7-2127-2664-F877FA6C0EBC}"/>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59EFF0E0-8E46-6441-ED94-BA430D56422B}"/>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4FEB23B9-3E38-082E-EFAC-5521AAD7D28D}"/>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userDrawn="1">
  <p:cSld name="BLANK">
    <p:bg>
      <p:bgPr>
        <a:solidFill>
          <a:srgbClr val="FFFFFF"/>
        </a:solidFill>
        <a:effectLst/>
      </p:bgPr>
    </p:bg>
    <p:spTree>
      <p:nvGrpSpPr>
        <p:cNvPr id="1" name="Shape 86"/>
        <p:cNvGrpSpPr/>
        <p:nvPr/>
      </p:nvGrpSpPr>
      <p:grpSpPr>
        <a:xfrm>
          <a:off x="0" y="0"/>
          <a:ext cx="0" cy="0"/>
          <a:chOff x="0" y="0"/>
          <a:chExt cx="0" cy="0"/>
        </a:xfrm>
      </p:grpSpPr>
      <p:pic>
        <p:nvPicPr>
          <p:cNvPr id="2" name="Picture 1" descr="A close-up of a logo&#10;&#10;AI-generated content may be incorrect.">
            <a:extLst>
              <a:ext uri="{FF2B5EF4-FFF2-40B4-BE49-F238E27FC236}">
                <a16:creationId xmlns:a16="http://schemas.microsoft.com/office/drawing/2014/main" id="{F5C0AAEC-7CE6-D9EC-BD0B-D9B6D2F89099}"/>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ED6F0EF6-6DA6-60BD-15CC-06AC413EDAC3}"/>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72BEBFA2-D0E5-047A-A76B-25D4C1FF0119}"/>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7BE3D200-88D8-0657-530E-9F5634EEED12}"/>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6" name="Google Shape;24;p4">
            <a:extLst>
              <a:ext uri="{FF2B5EF4-FFF2-40B4-BE49-F238E27FC236}">
                <a16:creationId xmlns:a16="http://schemas.microsoft.com/office/drawing/2014/main" id="{FDE728E2-DDFF-B308-1316-54C57615FAA4}"/>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userDrawn="1">
  <p:cSld name="TITLE_ONLY_1_2_1">
    <p:spTree>
      <p:nvGrpSpPr>
        <p:cNvPr id="1" name="Shape 92"/>
        <p:cNvGrpSpPr/>
        <p:nvPr/>
      </p:nvGrpSpPr>
      <p:grpSpPr>
        <a:xfrm>
          <a:off x="0" y="0"/>
          <a:ext cx="0" cy="0"/>
          <a:chOff x="0" y="0"/>
          <a:chExt cx="0" cy="0"/>
        </a:xfrm>
      </p:grpSpPr>
      <p:sp>
        <p:nvSpPr>
          <p:cNvPr id="94" name="Google Shape;94;p14"/>
          <p:cNvSpPr/>
          <p:nvPr/>
        </p:nvSpPr>
        <p:spPr>
          <a:xfrm rot="10800000">
            <a:off x="4003131" y="9"/>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rot="-5400000" flipH="1">
            <a:off x="2655675" y="7256105"/>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4"/>
          <p:cNvGrpSpPr/>
          <p:nvPr/>
        </p:nvGrpSpPr>
        <p:grpSpPr>
          <a:xfrm rot="-5400000" flipH="1">
            <a:off x="-4805838" y="1470172"/>
            <a:ext cx="8577719" cy="2140216"/>
            <a:chOff x="-2554550" y="-11616"/>
            <a:chExt cx="8577719" cy="2140216"/>
          </a:xfrm>
        </p:grpSpPr>
        <p:sp>
          <p:nvSpPr>
            <p:cNvPr id="97" name="Google Shape;97;p14"/>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656EC144-0BA3-6F43-EBBF-35377FA1BA2D}"/>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42DF99E3-28DE-1E49-6AE2-882B711EBB01}"/>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7AEA46A8-A715-2975-6272-D9B8EFDEE3C1}"/>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6AA3E2FB-8EF7-5D90-AA67-5998795D7C16}"/>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6" name="Google Shape;24;p4">
            <a:extLst>
              <a:ext uri="{FF2B5EF4-FFF2-40B4-BE49-F238E27FC236}">
                <a16:creationId xmlns:a16="http://schemas.microsoft.com/office/drawing/2014/main" id="{82097330-061D-E5B9-00DD-1EC21F6B33C1}"/>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userDrawn="1">
  <p:cSld name="TITLE_ONLY_1_2_1_2">
    <p:spTree>
      <p:nvGrpSpPr>
        <p:cNvPr id="1" name="Shape 99"/>
        <p:cNvGrpSpPr/>
        <p:nvPr/>
      </p:nvGrpSpPr>
      <p:grpSpPr>
        <a:xfrm>
          <a:off x="0" y="0"/>
          <a:ext cx="0" cy="0"/>
          <a:chOff x="0" y="0"/>
          <a:chExt cx="0" cy="0"/>
        </a:xfrm>
      </p:grpSpPr>
      <p:sp>
        <p:nvSpPr>
          <p:cNvPr id="101" name="Google Shape;101;p15"/>
          <p:cNvSpPr/>
          <p:nvPr/>
        </p:nvSpPr>
        <p:spPr>
          <a:xfrm rot="5400000" flipH="1">
            <a:off x="2264838" y="-5885095"/>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5"/>
          <p:cNvGrpSpPr/>
          <p:nvPr/>
        </p:nvGrpSpPr>
        <p:grpSpPr>
          <a:xfrm rot="5400000">
            <a:off x="3745137" y="3218747"/>
            <a:ext cx="8577719" cy="2140216"/>
            <a:chOff x="-2554550" y="-11616"/>
            <a:chExt cx="8577719" cy="2140216"/>
          </a:xfrm>
        </p:grpSpPr>
        <p:sp>
          <p:nvSpPr>
            <p:cNvPr id="103" name="Google Shape;103;p15"/>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sp>
        <p:nvSpPr>
          <p:cNvPr id="105" name="Google Shape;105;p15"/>
          <p:cNvSpPr/>
          <p:nvPr/>
        </p:nvSpPr>
        <p:spPr>
          <a:xfrm rot="5400000" flipH="1">
            <a:off x="-1628394" y="8763509"/>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rot="-5400000" flipH="1">
            <a:off x="6860600" y="710963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lose-up of a logo&#10;&#10;AI-generated content may be incorrect.">
            <a:extLst>
              <a:ext uri="{FF2B5EF4-FFF2-40B4-BE49-F238E27FC236}">
                <a16:creationId xmlns:a16="http://schemas.microsoft.com/office/drawing/2014/main" id="{5BFBC261-1A7C-435D-F211-8984464677A2}"/>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78B180FB-861F-5892-CDC4-52B878090520}"/>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F5BD7EA8-E36A-77A0-782E-49E2D475CA15}"/>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ECF079FA-11CD-83DF-6936-5A232FD7E807}"/>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7" name="Google Shape;24;p4">
            <a:extLst>
              <a:ext uri="{FF2B5EF4-FFF2-40B4-BE49-F238E27FC236}">
                <a16:creationId xmlns:a16="http://schemas.microsoft.com/office/drawing/2014/main" id="{1B8854AA-3ABD-C878-EE1F-33000A4B4BBF}"/>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userDrawn="1">
  <p:cSld name="CUSTOM">
    <p:spTree>
      <p:nvGrpSpPr>
        <p:cNvPr id="1" name="Shape 107"/>
        <p:cNvGrpSpPr/>
        <p:nvPr/>
      </p:nvGrpSpPr>
      <p:grpSpPr>
        <a:xfrm>
          <a:off x="0" y="0"/>
          <a:ext cx="0" cy="0"/>
          <a:chOff x="0" y="0"/>
          <a:chExt cx="0" cy="0"/>
        </a:xfrm>
      </p:grpSpPr>
      <p:sp>
        <p:nvSpPr>
          <p:cNvPr id="108" name="Google Shape;108;p16"/>
          <p:cNvSpPr/>
          <p:nvPr/>
        </p:nvSpPr>
        <p:spPr>
          <a:xfrm flipH="1">
            <a:off x="6202856" y="10409546"/>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6"/>
          <p:cNvGrpSpPr/>
          <p:nvPr/>
        </p:nvGrpSpPr>
        <p:grpSpPr>
          <a:xfrm>
            <a:off x="-162600" y="-1613666"/>
            <a:ext cx="8577719" cy="2140216"/>
            <a:chOff x="-2554550" y="-11616"/>
            <a:chExt cx="8577719" cy="2140216"/>
          </a:xfrm>
        </p:grpSpPr>
        <p:sp>
          <p:nvSpPr>
            <p:cNvPr id="111" name="Google Shape;111;p16"/>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02EC3663-F05E-2930-72F4-4ABCCAB7F61A}"/>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A5844F97-1E82-2603-7553-5B4D63F9D761}"/>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2422F959-BAEE-2E54-757B-04138AE6D4CB}"/>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4FF9E5C0-327E-561C-CCCC-2D01DB710DE9}"/>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7" name="Google Shape;24;p4">
            <a:extLst>
              <a:ext uri="{FF2B5EF4-FFF2-40B4-BE49-F238E27FC236}">
                <a16:creationId xmlns:a16="http://schemas.microsoft.com/office/drawing/2014/main" id="{C9ACCE89-2F2D-4FAB-682F-9C1402AED5DA}"/>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userDrawn="1">
  <p:cSld name="CUSTOM_1">
    <p:spTree>
      <p:nvGrpSpPr>
        <p:cNvPr id="1" name="Shape 113"/>
        <p:cNvGrpSpPr/>
        <p:nvPr/>
      </p:nvGrpSpPr>
      <p:grpSpPr>
        <a:xfrm>
          <a:off x="0" y="0"/>
          <a:ext cx="0" cy="0"/>
          <a:chOff x="0" y="0"/>
          <a:chExt cx="0" cy="0"/>
        </a:xfrm>
      </p:grpSpPr>
      <p:sp>
        <p:nvSpPr>
          <p:cNvPr id="114" name="Google Shape;114;p17"/>
          <p:cNvSpPr/>
          <p:nvPr/>
        </p:nvSpPr>
        <p:spPr>
          <a:xfrm flipH="1">
            <a:off x="2253456" y="10391921"/>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7218288" y="-13832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7"/>
          <p:cNvGrpSpPr/>
          <p:nvPr/>
        </p:nvGrpSpPr>
        <p:grpSpPr>
          <a:xfrm rot="-5400000" flipH="1">
            <a:off x="-4861925" y="3218759"/>
            <a:ext cx="8577719" cy="2140216"/>
            <a:chOff x="-2554550" y="-11616"/>
            <a:chExt cx="8577719" cy="2140216"/>
          </a:xfrm>
        </p:grpSpPr>
        <p:sp>
          <p:nvSpPr>
            <p:cNvPr id="117" name="Google Shape;117;p17"/>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BC2C8FCF-F17C-3791-6176-D4DA99740094}"/>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3F07573B-1C7B-F647-CC08-6B3F80EA9B8E}"/>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39CD6AD6-E97E-100A-ABDD-99A257363C07}"/>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454FFFD1-348B-739A-9FCA-F6D5023F1CBC}"/>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7" name="Google Shape;24;p4">
            <a:extLst>
              <a:ext uri="{FF2B5EF4-FFF2-40B4-BE49-F238E27FC236}">
                <a16:creationId xmlns:a16="http://schemas.microsoft.com/office/drawing/2014/main" id="{E9CCDAF0-7B7A-2434-4D2C-929FB4BFF264}"/>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flipH="1">
            <a:off x="4014746" y="10403537"/>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3"/>
          <p:cNvGrpSpPr/>
          <p:nvPr/>
        </p:nvGrpSpPr>
        <p:grpSpPr>
          <a:xfrm>
            <a:off x="-406550" y="-1631791"/>
            <a:ext cx="8577719" cy="2140216"/>
            <a:chOff x="-2554550" y="-11616"/>
            <a:chExt cx="8577719" cy="2140216"/>
          </a:xfrm>
        </p:grpSpPr>
        <p:sp>
          <p:nvSpPr>
            <p:cNvPr id="18" name="Google Shape;18;p3"/>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sp>
        <p:nvSpPr>
          <p:cNvPr id="20" name="Google Shape;20;p3"/>
          <p:cNvSpPr txBox="1">
            <a:spLocks noGrp="1"/>
          </p:cNvSpPr>
          <p:nvPr>
            <p:ph type="title"/>
          </p:nvPr>
        </p:nvSpPr>
        <p:spPr>
          <a:xfrm flipH="1">
            <a:off x="2141400" y="1754950"/>
            <a:ext cx="3277200" cy="108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flipH="1">
            <a:off x="2317200" y="2682849"/>
            <a:ext cx="2925600" cy="89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4" name="Picture 3" descr="A close-up of a logo&#10;&#10;AI-generated content may be incorrect.">
            <a:extLst>
              <a:ext uri="{FF2B5EF4-FFF2-40B4-BE49-F238E27FC236}">
                <a16:creationId xmlns:a16="http://schemas.microsoft.com/office/drawing/2014/main" id="{8EBBAE97-0D5B-71F7-2F6A-6F76D57AEF1D}"/>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5" name="Picture 4">
            <a:extLst>
              <a:ext uri="{FF2B5EF4-FFF2-40B4-BE49-F238E27FC236}">
                <a16:creationId xmlns:a16="http://schemas.microsoft.com/office/drawing/2014/main" id="{42341EA4-61C2-2A5B-95C3-97AB71175EDC}"/>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6" name="Google Shape;384;p55">
            <a:extLst>
              <a:ext uri="{FF2B5EF4-FFF2-40B4-BE49-F238E27FC236}">
                <a16:creationId xmlns:a16="http://schemas.microsoft.com/office/drawing/2014/main" id="{7B12AE16-63F8-56BE-6C6E-782DE35A4AA8}"/>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24" name="Google Shape;24;p4"/>
          <p:cNvSpPr txBox="1">
            <a:spLocks noGrp="1"/>
          </p:cNvSpPr>
          <p:nvPr>
            <p:ph type="body" idx="1"/>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a:p>
        </p:txBody>
      </p:sp>
      <p:sp>
        <p:nvSpPr>
          <p:cNvPr id="25" name="Google Shape;25;p4"/>
          <p:cNvSpPr/>
          <p:nvPr/>
        </p:nvSpPr>
        <p:spPr>
          <a:xfrm rot="10800000" flipH="1">
            <a:off x="-11610" y="-11620"/>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7100388" y="-1021095"/>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rot="10800000" flipH="1">
            <a:off x="-1869275" y="10092759"/>
            <a:ext cx="8577719" cy="2140216"/>
            <a:chOff x="-2554550" y="-11616"/>
            <a:chExt cx="8577719" cy="2140216"/>
          </a:xfrm>
        </p:grpSpPr>
        <p:sp>
          <p:nvSpPr>
            <p:cNvPr id="28" name="Google Shape;28;p4"/>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4" name="Picture 3" descr="A close-up of a logo&#10;&#10;AI-generated content may be incorrect.">
            <a:extLst>
              <a:ext uri="{FF2B5EF4-FFF2-40B4-BE49-F238E27FC236}">
                <a16:creationId xmlns:a16="http://schemas.microsoft.com/office/drawing/2014/main" id="{CE2D5274-BD6B-C780-F218-49F3F77D7180}"/>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5" name="Picture 4">
            <a:extLst>
              <a:ext uri="{FF2B5EF4-FFF2-40B4-BE49-F238E27FC236}">
                <a16:creationId xmlns:a16="http://schemas.microsoft.com/office/drawing/2014/main" id="{88B62189-EB90-3765-B62B-1AF089F25BFF}"/>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6" name="Google Shape;384;p55">
            <a:extLst>
              <a:ext uri="{FF2B5EF4-FFF2-40B4-BE49-F238E27FC236}">
                <a16:creationId xmlns:a16="http://schemas.microsoft.com/office/drawing/2014/main" id="{3998BECB-F005-B2F2-9BCC-24E686939109}"/>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userDrawn="1">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body" idx="1"/>
          </p:nvPr>
        </p:nvSpPr>
        <p:spPr>
          <a:xfrm>
            <a:off x="685700" y="1842053"/>
            <a:ext cx="2905200" cy="7655548"/>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2" name="Google Shape;32;p5"/>
          <p:cNvSpPr txBox="1">
            <a:spLocks noGrp="1"/>
          </p:cNvSpPr>
          <p:nvPr>
            <p:ph type="body" idx="2"/>
          </p:nvPr>
        </p:nvSpPr>
        <p:spPr>
          <a:xfrm>
            <a:off x="3969126" y="1842053"/>
            <a:ext cx="2905200" cy="7655548"/>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3" name="Google Shape;33;p5"/>
          <p:cNvSpPr txBox="1">
            <a:spLocks noGrp="1"/>
          </p:cNvSpPr>
          <p:nvPr>
            <p:ph type="title"/>
          </p:nvPr>
        </p:nvSpPr>
        <p:spPr>
          <a:xfrm>
            <a:off x="459600" y="925200"/>
            <a:ext cx="6640800" cy="80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8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4" name="Google Shape;34;p5"/>
          <p:cNvSpPr/>
          <p:nvPr/>
        </p:nvSpPr>
        <p:spPr>
          <a:xfrm flipH="1">
            <a:off x="4014746" y="10403537"/>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5"/>
          <p:cNvGrpSpPr/>
          <p:nvPr/>
        </p:nvGrpSpPr>
        <p:grpSpPr>
          <a:xfrm>
            <a:off x="-11616" y="-1675466"/>
            <a:ext cx="8577719" cy="2140216"/>
            <a:chOff x="-2554550" y="-11616"/>
            <a:chExt cx="8577719" cy="2140216"/>
          </a:xfrm>
        </p:grpSpPr>
        <p:sp>
          <p:nvSpPr>
            <p:cNvPr id="37" name="Google Shape;37;p5"/>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CBD69E0F-F24C-AB20-0EE6-C5636DC19FB3}"/>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A18D3CB8-0CF2-B462-8CE5-6BDA75489B08}"/>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1F2B7566-3C30-A8C5-D6CA-4671FB08560D}"/>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39"/>
        <p:cNvGrpSpPr/>
        <p:nvPr/>
      </p:nvGrpSpPr>
      <p:grpSpPr>
        <a:xfrm>
          <a:off x="0" y="0"/>
          <a:ext cx="0" cy="0"/>
          <a:chOff x="0" y="0"/>
          <a:chExt cx="0" cy="0"/>
        </a:xfrm>
      </p:grpSpPr>
      <p:grpSp>
        <p:nvGrpSpPr>
          <p:cNvPr id="41" name="Google Shape;41;p6"/>
          <p:cNvGrpSpPr/>
          <p:nvPr/>
        </p:nvGrpSpPr>
        <p:grpSpPr>
          <a:xfrm>
            <a:off x="4313375" y="-34850"/>
            <a:ext cx="3341475" cy="11488725"/>
            <a:chOff x="4313375" y="-34850"/>
            <a:chExt cx="3341475" cy="11488725"/>
          </a:xfrm>
        </p:grpSpPr>
        <p:grpSp>
          <p:nvGrpSpPr>
            <p:cNvPr id="42" name="Google Shape;42;p6"/>
            <p:cNvGrpSpPr/>
            <p:nvPr/>
          </p:nvGrpSpPr>
          <p:grpSpPr>
            <a:xfrm>
              <a:off x="4313375" y="762000"/>
              <a:ext cx="3246624" cy="10691875"/>
              <a:chOff x="4313375" y="0"/>
              <a:chExt cx="3246624" cy="10691875"/>
            </a:xfrm>
          </p:grpSpPr>
          <p:sp>
            <p:nvSpPr>
              <p:cNvPr id="43" name="Google Shape;43;p6"/>
              <p:cNvSpPr/>
              <p:nvPr/>
            </p:nvSpPr>
            <p:spPr>
              <a:xfrm>
                <a:off x="4313406" y="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313375" y="6730375"/>
                <a:ext cx="3246600" cy="3961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sp>
          <p:nvSpPr>
            <p:cNvPr id="45" name="Google Shape;45;p6"/>
            <p:cNvSpPr/>
            <p:nvPr/>
          </p:nvSpPr>
          <p:spPr>
            <a:xfrm>
              <a:off x="5540750" y="-34850"/>
              <a:ext cx="2114100" cy="2450950"/>
            </a:xfrm>
            <a:custGeom>
              <a:avLst/>
              <a:gdLst/>
              <a:ahLst/>
              <a:cxnLst/>
              <a:rect l="l" t="t" r="r" b="b"/>
              <a:pathLst>
                <a:path w="84564" h="98038" extrusionOk="0">
                  <a:moveTo>
                    <a:pt x="0" y="89210"/>
                  </a:moveTo>
                  <a:lnTo>
                    <a:pt x="84564" y="0"/>
                  </a:lnTo>
                  <a:lnTo>
                    <a:pt x="84099" y="98038"/>
                  </a:lnTo>
                  <a:close/>
                </a:path>
              </a:pathLst>
            </a:custGeom>
            <a:solidFill>
              <a:schemeClr val="accent1"/>
            </a:solidFill>
            <a:ln>
              <a:noFill/>
            </a:ln>
          </p:spPr>
        </p:sp>
      </p:grpSp>
      <p:pic>
        <p:nvPicPr>
          <p:cNvPr id="2" name="Picture 1" descr="A close-up of a logo&#10;&#10;AI-generated content may be incorrect.">
            <a:extLst>
              <a:ext uri="{FF2B5EF4-FFF2-40B4-BE49-F238E27FC236}">
                <a16:creationId xmlns:a16="http://schemas.microsoft.com/office/drawing/2014/main" id="{92A30F56-4FC4-421B-A64C-930FCBABED3E}"/>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3AA82B28-F296-4F9D-A248-A3EFCEEFB770}"/>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72FC8CF1-E57C-84A0-09D0-EA1E092FA4A0}"/>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B9BB3231-B1E1-6F94-80E0-0A729D88F9A9}"/>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6" name="Google Shape;24;p4">
            <a:extLst>
              <a:ext uri="{FF2B5EF4-FFF2-40B4-BE49-F238E27FC236}">
                <a16:creationId xmlns:a16="http://schemas.microsoft.com/office/drawing/2014/main" id="{AD450B29-0D8D-804E-EB67-AAF3C9F6B25B}"/>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46"/>
        <p:cNvGrpSpPr/>
        <p:nvPr/>
      </p:nvGrpSpPr>
      <p:grpSpPr>
        <a:xfrm>
          <a:off x="0" y="0"/>
          <a:ext cx="0" cy="0"/>
          <a:chOff x="0" y="0"/>
          <a:chExt cx="0" cy="0"/>
        </a:xfrm>
      </p:grpSpPr>
      <p:sp>
        <p:nvSpPr>
          <p:cNvPr id="51" name="Google Shape;51;p7"/>
          <p:cNvSpPr/>
          <p:nvPr/>
        </p:nvSpPr>
        <p:spPr>
          <a:xfrm flipH="1">
            <a:off x="6202856" y="10409546"/>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6150" y="-468816"/>
            <a:ext cx="8577719" cy="2140216"/>
            <a:chOff x="-2554550" y="-11616"/>
            <a:chExt cx="8577719" cy="2140216"/>
          </a:xfrm>
        </p:grpSpPr>
        <p:sp>
          <p:nvSpPr>
            <p:cNvPr id="54" name="Google Shape;54;p7"/>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CDCB15CB-D382-6C52-9CB5-CE1D5F3858DE}"/>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1BACFED5-1435-2000-217B-9C988823AD58}"/>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CCA08E4E-FBE6-0EE0-B5B1-9A998CF97F50}"/>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C6078242-A59C-A90E-50E3-9B35BFC7D0B7}"/>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7" name="Google Shape;24;p4">
            <a:extLst>
              <a:ext uri="{FF2B5EF4-FFF2-40B4-BE49-F238E27FC236}">
                <a16:creationId xmlns:a16="http://schemas.microsoft.com/office/drawing/2014/main" id="{9F802F2D-E5D4-F7B5-B086-6D097E16C4B4}"/>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userDrawn="1">
  <p:cSld name="MAIN_POINT">
    <p:spTree>
      <p:nvGrpSpPr>
        <p:cNvPr id="1" name="Shape 56"/>
        <p:cNvGrpSpPr/>
        <p:nvPr/>
      </p:nvGrpSpPr>
      <p:grpSpPr>
        <a:xfrm>
          <a:off x="0" y="0"/>
          <a:ext cx="0" cy="0"/>
          <a:chOff x="0" y="0"/>
          <a:chExt cx="0" cy="0"/>
        </a:xfrm>
      </p:grpSpPr>
      <p:sp>
        <p:nvSpPr>
          <p:cNvPr id="58" name="Google Shape;58;p8"/>
          <p:cNvSpPr/>
          <p:nvPr/>
        </p:nvSpPr>
        <p:spPr>
          <a:xfrm>
            <a:off x="-2294637" y="10409546"/>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7198936"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8"/>
          <p:cNvGrpSpPr/>
          <p:nvPr/>
        </p:nvGrpSpPr>
        <p:grpSpPr>
          <a:xfrm flipH="1">
            <a:off x="-996478" y="-468816"/>
            <a:ext cx="8577719" cy="2140216"/>
            <a:chOff x="-2554550" y="-11616"/>
            <a:chExt cx="8577719" cy="2140216"/>
          </a:xfrm>
        </p:grpSpPr>
        <p:sp>
          <p:nvSpPr>
            <p:cNvPr id="61" name="Google Shape;61;p8"/>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60FDC0D8-3449-78C6-E6F9-4C746C439DAE}"/>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E87DDB2B-C99F-32AA-BFD6-103D2795B012}"/>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6BF43FCF-D0EE-74EA-A195-5DA386BE721A}"/>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4;p4">
            <a:extLst>
              <a:ext uri="{FF2B5EF4-FFF2-40B4-BE49-F238E27FC236}">
                <a16:creationId xmlns:a16="http://schemas.microsoft.com/office/drawing/2014/main" id="{5E4612B7-2D3D-5379-E10F-9D1A291E8C67}"/>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
        <p:nvSpPr>
          <p:cNvPr id="6" name="Google Shape;23;p4">
            <a:extLst>
              <a:ext uri="{FF2B5EF4-FFF2-40B4-BE49-F238E27FC236}">
                <a16:creationId xmlns:a16="http://schemas.microsoft.com/office/drawing/2014/main" id="{52F696BD-12A0-0848-0195-F617C5F94664}"/>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446452" y="2563450"/>
            <a:ext cx="4667100" cy="3081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1446452" y="5826870"/>
            <a:ext cx="4667100" cy="256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10800000">
            <a:off x="6202856" y="-11616"/>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10800000">
            <a:off x="-2980437" y="396209"/>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9"/>
          <p:cNvGrpSpPr/>
          <p:nvPr/>
        </p:nvGrpSpPr>
        <p:grpSpPr>
          <a:xfrm rot="10800000" flipH="1">
            <a:off x="0" y="10110615"/>
            <a:ext cx="8577719" cy="2140216"/>
            <a:chOff x="-2554550" y="-11616"/>
            <a:chExt cx="8577719" cy="2140216"/>
          </a:xfrm>
        </p:grpSpPr>
        <p:sp>
          <p:nvSpPr>
            <p:cNvPr id="69" name="Google Shape;69;p9"/>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E1D54681-84F1-2B9D-C54C-4032DA39141B}"/>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D229D6FA-812C-70B5-0C5B-6ACB1AFF696E}"/>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28490589-1EAF-691A-B160-24554940D550}"/>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userDrawn="1">
  <p:cSld name="CAPTION_ONLY">
    <p:spTree>
      <p:nvGrpSpPr>
        <p:cNvPr id="1" name="Shape 71"/>
        <p:cNvGrpSpPr/>
        <p:nvPr/>
      </p:nvGrpSpPr>
      <p:grpSpPr>
        <a:xfrm>
          <a:off x="0" y="0"/>
          <a:ext cx="0" cy="0"/>
          <a:chOff x="0" y="0"/>
          <a:chExt cx="0" cy="0"/>
        </a:xfrm>
      </p:grpSpPr>
      <p:sp>
        <p:nvSpPr>
          <p:cNvPr id="73" name="Google Shape;73;p10"/>
          <p:cNvSpPr/>
          <p:nvPr/>
        </p:nvSpPr>
        <p:spPr>
          <a:xfrm rot="-5400000">
            <a:off x="5631531" y="8763521"/>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10"/>
          <p:cNvGrpSpPr/>
          <p:nvPr/>
        </p:nvGrpSpPr>
        <p:grpSpPr>
          <a:xfrm>
            <a:off x="0" y="-1504016"/>
            <a:ext cx="8577719" cy="2140216"/>
            <a:chOff x="-2554550" y="-11616"/>
            <a:chExt cx="8577719" cy="2140216"/>
          </a:xfrm>
        </p:grpSpPr>
        <p:sp>
          <p:nvSpPr>
            <p:cNvPr id="76" name="Google Shape;76;p10"/>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F64B5F1B-BE70-3795-3954-7820A4366AB6}"/>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98A30627-F418-813F-49EC-4B3D12BECF28}"/>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EF3AF50C-9089-D93F-CF19-E09D16B2A0DA}"/>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10.5281/zenodo.18623555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45F90119-4F79-C282-31BF-C61DDE60C316}"/>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6" name="Google Shape;24;p4">
            <a:extLst>
              <a:ext uri="{FF2B5EF4-FFF2-40B4-BE49-F238E27FC236}">
                <a16:creationId xmlns:a16="http://schemas.microsoft.com/office/drawing/2014/main" id="{E50A1A34-50E3-0200-C0B4-8DBA39A43507}"/>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42938" y="1285424"/>
            <a:ext cx="6188400" cy="548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1pPr>
            <a:lvl2pPr lvl="1">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2pPr>
            <a:lvl3pPr lvl="2">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3pPr>
            <a:lvl4pPr lvl="3">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4pPr>
            <a:lvl5pPr lvl="4">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5pPr>
            <a:lvl6pPr lvl="5">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6pPr>
            <a:lvl7pPr lvl="6">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7pPr>
            <a:lvl8pPr lvl="7">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8pPr>
            <a:lvl9pPr lvl="8">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9pPr>
          </a:lstStyle>
          <a:p>
            <a:endParaRPr dirty="0"/>
          </a:p>
        </p:txBody>
      </p:sp>
      <p:sp>
        <p:nvSpPr>
          <p:cNvPr id="7" name="Google Shape;7;p1"/>
          <p:cNvSpPr txBox="1">
            <a:spLocks noGrp="1"/>
          </p:cNvSpPr>
          <p:nvPr>
            <p:ph type="body" idx="1"/>
          </p:nvPr>
        </p:nvSpPr>
        <p:spPr>
          <a:xfrm>
            <a:off x="685801" y="2395704"/>
            <a:ext cx="6188400" cy="7101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1pPr>
            <a:lvl2pPr marL="914400" lvl="1"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2pPr>
            <a:lvl3pPr marL="1371600" lvl="2"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3pPr>
            <a:lvl4pPr marL="1828800" lvl="3"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4pPr>
            <a:lvl5pPr marL="2286000" lvl="4"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5pPr>
            <a:lvl6pPr marL="2743200" lvl="5"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6pPr>
            <a:lvl7pPr marL="3200400" lvl="6"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7pPr>
            <a:lvl8pPr marL="3657600" lvl="7"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8pPr>
            <a:lvl9pPr marL="4114800" lvl="8"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bit.ly/3A1uf1Q"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xkcd.com/2347/"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he-turing-way/gitgood" TargetMode="External"/><Relationship Id="rId7" Type="http://schemas.openxmlformats.org/officeDocument/2006/relationships/hyperlink" Target="https://www.youtube.com/@OpenScienceOfficeHou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julia-pfarr.github.io/git-gitlab_tutorial/" TargetMode="External"/><Relationship Id="rId5" Type="http://schemas.openxmlformats.org/officeDocument/2006/relationships/hyperlink" Target="http://github.com/signup" TargetMode="External"/><Relationship Id="rId4" Type="http://schemas.openxmlformats.org/officeDocument/2006/relationships/hyperlink" Target="https://www.mcgill.ca/medhealthsci/about/our-vision-mission-values/code-conduc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6"/>
        <p:cNvGrpSpPr/>
        <p:nvPr/>
      </p:nvGrpSpPr>
      <p:grpSpPr>
        <a:xfrm>
          <a:off x="0" y="0"/>
          <a:ext cx="0" cy="0"/>
          <a:chOff x="0" y="0"/>
          <a:chExt cx="0" cy="0"/>
        </a:xfrm>
      </p:grpSpPr>
      <p:sp>
        <p:nvSpPr>
          <p:cNvPr id="127" name="Google Shape;127;p20"/>
          <p:cNvSpPr/>
          <p:nvPr/>
        </p:nvSpPr>
        <p:spPr>
          <a:xfrm>
            <a:off x="348475" y="2688363"/>
            <a:ext cx="6969600" cy="548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128" name="Google Shape;128;p20"/>
          <p:cNvSpPr txBox="1">
            <a:spLocks noGrp="1"/>
          </p:cNvSpPr>
          <p:nvPr>
            <p:ph type="ctrTitle"/>
          </p:nvPr>
        </p:nvSpPr>
        <p:spPr>
          <a:xfrm>
            <a:off x="512075" y="500575"/>
            <a:ext cx="6535800" cy="220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Git Good</a:t>
            </a:r>
            <a:endParaRPr dirty="0"/>
          </a:p>
        </p:txBody>
      </p:sp>
      <p:sp>
        <p:nvSpPr>
          <p:cNvPr id="129" name="Google Shape;129;p20"/>
          <p:cNvSpPr txBox="1">
            <a:spLocks noGrp="1"/>
          </p:cNvSpPr>
          <p:nvPr>
            <p:ph type="subTitle" idx="1"/>
          </p:nvPr>
        </p:nvSpPr>
        <p:spPr>
          <a:xfrm>
            <a:off x="512075" y="2716052"/>
            <a:ext cx="6535800" cy="4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dirty="0"/>
              <a:t>an Introduction to GitHub for Collaboration</a:t>
            </a:r>
            <a:endParaRPr sz="2000" dirty="0"/>
          </a:p>
        </p:txBody>
      </p:sp>
      <p:pic>
        <p:nvPicPr>
          <p:cNvPr id="4" name="Google Shape;397;p56">
            <a:extLst>
              <a:ext uri="{FF2B5EF4-FFF2-40B4-BE49-F238E27FC236}">
                <a16:creationId xmlns:a16="http://schemas.microsoft.com/office/drawing/2014/main" id="{9B312FF5-93D1-575F-275F-9F9CE3B0F65B}"/>
              </a:ext>
            </a:extLst>
          </p:cNvPr>
          <p:cNvPicPr preferRelativeResize="0">
            <a:picLocks noChangeAspect="1"/>
          </p:cNvPicPr>
          <p:nvPr/>
        </p:nvPicPr>
        <p:blipFill rotWithShape="1">
          <a:blip r:embed="rId3">
            <a:alphaModFix/>
          </a:blip>
          <a:srcRect t="7460" b="7469"/>
          <a:stretch/>
        </p:blipFill>
        <p:spPr>
          <a:xfrm>
            <a:off x="4475729" y="3559734"/>
            <a:ext cx="1270800" cy="1297367"/>
          </a:xfrm>
          <a:prstGeom prst="ellipse">
            <a:avLst/>
          </a:prstGeom>
          <a:noFill/>
          <a:ln>
            <a:noFill/>
          </a:ln>
        </p:spPr>
      </p:pic>
      <p:sp>
        <p:nvSpPr>
          <p:cNvPr id="5" name="Google Shape;402;p56">
            <a:extLst>
              <a:ext uri="{FF2B5EF4-FFF2-40B4-BE49-F238E27FC236}">
                <a16:creationId xmlns:a16="http://schemas.microsoft.com/office/drawing/2014/main" id="{1CA1FA2D-3CD9-51D9-0194-C378A89EBFB1}"/>
              </a:ext>
            </a:extLst>
          </p:cNvPr>
          <p:cNvSpPr txBox="1"/>
          <p:nvPr/>
        </p:nvSpPr>
        <p:spPr>
          <a:xfrm>
            <a:off x="669626" y="4867742"/>
            <a:ext cx="2809196" cy="80788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300"/>
              </a:spcAft>
              <a:buClr>
                <a:srgbClr val="000000"/>
              </a:buClr>
              <a:buSzPts val="800"/>
              <a:buFont typeface="Arial"/>
              <a:buNone/>
            </a:pPr>
            <a:r>
              <a:rPr lang="en-GB" sz="1100" b="1" i="0" u="none" strike="noStrike" cap="none" dirty="0">
                <a:solidFill>
                  <a:srgbClr val="222222"/>
                </a:solidFill>
                <a:latin typeface="Arial"/>
                <a:ea typeface="Arial"/>
                <a:cs typeface="Arial"/>
                <a:sym typeface="Arial"/>
              </a:rPr>
              <a:t>Cassandra Gould </a:t>
            </a:r>
            <a:r>
              <a:rPr lang="en-GB" sz="1100" b="1" dirty="0">
                <a:solidFill>
                  <a:srgbClr val="222222"/>
                </a:solidFill>
              </a:rPr>
              <a:t>v</a:t>
            </a:r>
            <a:r>
              <a:rPr lang="en-GB" sz="1100" b="1" i="0" u="none" strike="noStrike" cap="none" dirty="0">
                <a:solidFill>
                  <a:srgbClr val="222222"/>
                </a:solidFill>
                <a:latin typeface="Arial"/>
                <a:ea typeface="Arial"/>
                <a:cs typeface="Arial"/>
                <a:sym typeface="Arial"/>
              </a:rPr>
              <a:t>an Praag</a:t>
            </a:r>
            <a:endParaRPr sz="1100" b="1" i="0" u="none" strike="noStrike" cap="none" dirty="0">
              <a:solidFill>
                <a:srgbClr val="222222"/>
              </a:solidFill>
              <a:latin typeface="Arial"/>
              <a:ea typeface="Arial"/>
              <a:cs typeface="Arial"/>
              <a:sym typeface="Arial"/>
            </a:endParaRPr>
          </a:p>
          <a:p>
            <a:pPr marL="0" marR="0" lvl="0" indent="0" algn="ctr" rtl="0">
              <a:lnSpc>
                <a:spcPct val="100000"/>
              </a:lnSpc>
              <a:spcBef>
                <a:spcPts val="0"/>
              </a:spcBef>
              <a:spcAft>
                <a:spcPts val="300"/>
              </a:spcAft>
              <a:buClr>
                <a:srgbClr val="000000"/>
              </a:buClr>
              <a:buSzPts val="800"/>
              <a:buFont typeface="Arial"/>
              <a:buNone/>
            </a:pPr>
            <a:r>
              <a:rPr lang="en-GB" sz="1100" b="0" i="0" u="none" strike="noStrike" cap="none" dirty="0">
                <a:solidFill>
                  <a:srgbClr val="222222"/>
                </a:solidFill>
                <a:latin typeface="Arial"/>
                <a:ea typeface="Arial"/>
                <a:cs typeface="Arial"/>
                <a:sym typeface="Arial"/>
              </a:rPr>
              <a:t>Executive Director, RCM Cooperative</a:t>
            </a:r>
          </a:p>
          <a:p>
            <a:pPr marL="0" marR="0" lvl="0" indent="0" algn="ctr" rtl="0">
              <a:lnSpc>
                <a:spcPct val="100000"/>
              </a:lnSpc>
              <a:spcBef>
                <a:spcPts val="0"/>
              </a:spcBef>
              <a:spcAft>
                <a:spcPts val="300"/>
              </a:spcAft>
              <a:buClr>
                <a:srgbClr val="000000"/>
              </a:buClr>
              <a:buSzPts val="800"/>
              <a:buFont typeface="Arial"/>
              <a:buNone/>
            </a:pPr>
            <a:r>
              <a:rPr lang="en-GB" sz="1100" dirty="0">
                <a:solidFill>
                  <a:srgbClr val="222222"/>
                </a:solidFill>
              </a:rPr>
              <a:t>TOSI Open Scientist in Residence 2025</a:t>
            </a:r>
            <a:endParaRPr sz="1100" b="0" i="0" u="none" strike="noStrike" cap="none" dirty="0">
              <a:solidFill>
                <a:srgbClr val="222222"/>
              </a:solidFill>
              <a:latin typeface="Arial"/>
              <a:ea typeface="Arial"/>
              <a:cs typeface="Arial"/>
              <a:sym typeface="Arial"/>
            </a:endParaRPr>
          </a:p>
        </p:txBody>
      </p:sp>
      <p:pic>
        <p:nvPicPr>
          <p:cNvPr id="7" name="Picture 6" descr="A person with a tattoo on her neck&#10;&#10;AI-generated content may be incorrect.">
            <a:extLst>
              <a:ext uri="{FF2B5EF4-FFF2-40B4-BE49-F238E27FC236}">
                <a16:creationId xmlns:a16="http://schemas.microsoft.com/office/drawing/2014/main" id="{3C2A32B3-8E10-4556-9A37-BE0429928DBF}"/>
              </a:ext>
            </a:extLst>
          </p:cNvPr>
          <p:cNvPicPr>
            <a:picLocks noChangeAspect="1"/>
          </p:cNvPicPr>
          <p:nvPr/>
        </p:nvPicPr>
        <p:blipFill>
          <a:blip r:embed="rId4"/>
          <a:srcRect t="5193" b="17587"/>
          <a:stretch>
            <a:fillRect/>
          </a:stretch>
        </p:blipFill>
        <p:spPr>
          <a:xfrm>
            <a:off x="1425980" y="3542233"/>
            <a:ext cx="1296489" cy="1308299"/>
          </a:xfrm>
          <a:prstGeom prst="ellipse">
            <a:avLst/>
          </a:prstGeom>
          <a:ln w="63500" cap="rnd">
            <a:noFill/>
          </a:ln>
          <a:effectLst/>
        </p:spPr>
      </p:pic>
      <p:sp>
        <p:nvSpPr>
          <p:cNvPr id="10" name="Rounded Rectangle 9">
            <a:extLst>
              <a:ext uri="{FF2B5EF4-FFF2-40B4-BE49-F238E27FC236}">
                <a16:creationId xmlns:a16="http://schemas.microsoft.com/office/drawing/2014/main" id="{9068D72B-DB7D-95AE-BF75-379B23DE5AF8}"/>
              </a:ext>
            </a:extLst>
          </p:cNvPr>
          <p:cNvSpPr/>
          <p:nvPr/>
        </p:nvSpPr>
        <p:spPr>
          <a:xfrm>
            <a:off x="203588" y="5738656"/>
            <a:ext cx="7114488" cy="4095801"/>
          </a:xfrm>
          <a:prstGeom prst="roundRect">
            <a:avLst>
              <a:gd name="adj" fmla="val 434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AE788BA0-23E9-0D7A-718B-567513DA74B7}"/>
              </a:ext>
            </a:extLst>
          </p:cNvPr>
          <p:cNvPicPr>
            <a:picLocks noChangeAspect="1"/>
          </p:cNvPicPr>
          <p:nvPr/>
        </p:nvPicPr>
        <p:blipFill>
          <a:blip r:embed="rId5"/>
          <a:stretch>
            <a:fillRect/>
          </a:stretch>
        </p:blipFill>
        <p:spPr>
          <a:xfrm>
            <a:off x="348474" y="5738656"/>
            <a:ext cx="5398055" cy="4095801"/>
          </a:xfrm>
          <a:prstGeom prst="rect">
            <a:avLst/>
          </a:prstGeom>
        </p:spPr>
      </p:pic>
      <p:sp>
        <p:nvSpPr>
          <p:cNvPr id="2" name="Google Shape;155;p21">
            <a:extLst>
              <a:ext uri="{FF2B5EF4-FFF2-40B4-BE49-F238E27FC236}">
                <a16:creationId xmlns:a16="http://schemas.microsoft.com/office/drawing/2014/main" id="{6AF5E42A-FA4E-4F99-53B6-31BF61F94BE1}"/>
              </a:ext>
            </a:extLst>
          </p:cNvPr>
          <p:cNvSpPr txBox="1"/>
          <p:nvPr/>
        </p:nvSpPr>
        <p:spPr>
          <a:xfrm>
            <a:off x="5491183" y="9348884"/>
            <a:ext cx="1813146" cy="36303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dirty="0">
                <a:solidFill>
                  <a:schemeClr val="lt1"/>
                </a:solidFill>
                <a:latin typeface="Assistant"/>
                <a:ea typeface="Assistant"/>
                <a:cs typeface="Assistant"/>
                <a:sym typeface="Assistant"/>
              </a:rPr>
              <a:t>This template has been created by </a:t>
            </a:r>
            <a:r>
              <a:rPr lang="en" sz="1000" b="1" u="sng" dirty="0">
                <a:solidFill>
                  <a:schemeClr val="lt1"/>
                </a:solidFill>
                <a:latin typeface="Assistant"/>
                <a:ea typeface="Assistant"/>
                <a:cs typeface="Assistant"/>
                <a:sym typeface="Assistant"/>
                <a:hlinkClick r:id="rId6">
                  <a:extLst>
                    <a:ext uri="{A12FA001-AC4F-418D-AE19-62706E023703}">
                      <ahyp:hlinkClr xmlns:ahyp="http://schemas.microsoft.com/office/drawing/2018/hyperlinkcolor" val="tx"/>
                    </a:ext>
                  </a:extLst>
                </a:hlinkClick>
              </a:rPr>
              <a:t>Slidesgo</a:t>
            </a:r>
            <a:endParaRPr sz="1000" u="sng" dirty="0">
              <a:solidFill>
                <a:schemeClr val="lt1"/>
              </a:solidFill>
              <a:latin typeface="Assistant"/>
              <a:ea typeface="Assistant"/>
              <a:cs typeface="Assistant"/>
              <a:sym typeface="Assistant"/>
            </a:endParaRPr>
          </a:p>
        </p:txBody>
      </p:sp>
      <p:sp>
        <p:nvSpPr>
          <p:cNvPr id="3" name="Google Shape;391;p56">
            <a:extLst>
              <a:ext uri="{FF2B5EF4-FFF2-40B4-BE49-F238E27FC236}">
                <a16:creationId xmlns:a16="http://schemas.microsoft.com/office/drawing/2014/main" id="{92261031-6ACB-5AAB-C5B4-1DD52795BFFB}"/>
              </a:ext>
            </a:extLst>
          </p:cNvPr>
          <p:cNvSpPr txBox="1">
            <a:spLocks/>
          </p:cNvSpPr>
          <p:nvPr/>
        </p:nvSpPr>
        <p:spPr>
          <a:xfrm>
            <a:off x="5265916" y="8666127"/>
            <a:ext cx="2052159" cy="646500"/>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2pPr>
            <a:lvl3pPr marL="1371600" marR="0" lvl="2"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3pPr>
            <a:lvl4pPr marL="1828800" marR="0" lvl="3"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4pPr>
            <a:lvl5pPr marL="2286000" marR="0" lvl="4"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5pPr>
            <a:lvl6pPr marL="2743200" marR="0" lvl="5"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6pPr>
            <a:lvl7pPr marL="3200400" marR="0" lvl="6"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7pPr>
            <a:lvl8pPr marL="3657600" marR="0" lvl="7"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8pPr>
            <a:lvl9pPr marL="4114800" marR="0" lvl="8"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9pPr>
          </a:lstStyle>
          <a:p>
            <a:pPr marL="0" indent="0" algn="r">
              <a:lnSpc>
                <a:spcPct val="114000"/>
              </a:lnSpc>
              <a:buClr>
                <a:schemeClr val="hlink"/>
              </a:buClr>
              <a:buSzPts val="1100"/>
              <a:buFont typeface="Assistant"/>
              <a:buNone/>
            </a:pPr>
            <a:endParaRPr lang="en-GB" sz="1100" i="1" dirty="0"/>
          </a:p>
          <a:p>
            <a:pPr marL="0" indent="0" algn="r">
              <a:lnSpc>
                <a:spcPct val="114000"/>
              </a:lnSpc>
              <a:buClr>
                <a:schemeClr val="hlink"/>
              </a:buClr>
              <a:buSzPts val="1100"/>
              <a:buFont typeface="Assistant"/>
              <a:buNone/>
            </a:pPr>
            <a:r>
              <a:rPr lang="en-GB" sz="1100" i="1" dirty="0"/>
              <a:t>All illustrations by </a:t>
            </a:r>
            <a:r>
              <a:rPr lang="en-GB" sz="1100" i="1" dirty="0" err="1"/>
              <a:t>Scriberia</a:t>
            </a:r>
            <a:r>
              <a:rPr lang="en-GB" sz="1100" i="1" dirty="0"/>
              <a:t> for The Turing Way </a:t>
            </a:r>
          </a:p>
          <a:p>
            <a:pPr marL="0" indent="0" algn="r">
              <a:lnSpc>
                <a:spcPct val="114000"/>
              </a:lnSpc>
              <a:buClr>
                <a:schemeClr val="hlink"/>
              </a:buClr>
              <a:buSzPts val="1100"/>
              <a:buFont typeface="Assistant"/>
              <a:buNone/>
            </a:pPr>
            <a:r>
              <a:rPr lang="en-GB" sz="1100" i="1" dirty="0"/>
              <a:t>used under CC-BY 4.0 License</a:t>
            </a:r>
          </a:p>
        </p:txBody>
      </p:sp>
      <p:sp>
        <p:nvSpPr>
          <p:cNvPr id="11" name="Google Shape;402;p56">
            <a:extLst>
              <a:ext uri="{FF2B5EF4-FFF2-40B4-BE49-F238E27FC236}">
                <a16:creationId xmlns:a16="http://schemas.microsoft.com/office/drawing/2014/main" id="{36DAC1A4-4F40-25B9-2AC6-268B5A0F6B45}"/>
              </a:ext>
            </a:extLst>
          </p:cNvPr>
          <p:cNvSpPr txBox="1"/>
          <p:nvPr/>
        </p:nvSpPr>
        <p:spPr>
          <a:xfrm>
            <a:off x="3589755" y="4867742"/>
            <a:ext cx="3042748" cy="80788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300"/>
              </a:spcAft>
              <a:buClr>
                <a:srgbClr val="000000"/>
              </a:buClr>
              <a:buSzPts val="800"/>
              <a:buFont typeface="Arial"/>
              <a:buNone/>
            </a:pPr>
            <a:r>
              <a:rPr lang="en-GB" sz="1100" b="1" i="0" u="none" strike="noStrike" cap="none" dirty="0">
                <a:solidFill>
                  <a:srgbClr val="222222"/>
                </a:solidFill>
                <a:latin typeface="Arial"/>
                <a:ea typeface="Arial"/>
                <a:cs typeface="Arial"/>
                <a:sym typeface="Arial"/>
              </a:rPr>
              <a:t>Emma </a:t>
            </a:r>
            <a:r>
              <a:rPr lang="en-GB" sz="1100" b="1" i="0" u="none" strike="noStrike" cap="none" dirty="0" err="1">
                <a:solidFill>
                  <a:srgbClr val="222222"/>
                </a:solidFill>
                <a:latin typeface="Arial"/>
                <a:ea typeface="Arial"/>
                <a:cs typeface="Arial"/>
                <a:sym typeface="Arial"/>
              </a:rPr>
              <a:t>Karoune</a:t>
            </a:r>
            <a:endParaRPr sz="1100" b="1" i="0" u="none" strike="noStrike" cap="none" dirty="0">
              <a:solidFill>
                <a:srgbClr val="222222"/>
              </a:solidFill>
              <a:latin typeface="Arial"/>
              <a:ea typeface="Arial"/>
              <a:cs typeface="Arial"/>
              <a:sym typeface="Arial"/>
            </a:endParaRPr>
          </a:p>
          <a:p>
            <a:pPr marL="0" marR="0" lvl="0" indent="0" algn="ctr" rtl="0">
              <a:lnSpc>
                <a:spcPct val="100000"/>
              </a:lnSpc>
              <a:spcBef>
                <a:spcPts val="0"/>
              </a:spcBef>
              <a:spcAft>
                <a:spcPts val="300"/>
              </a:spcAft>
              <a:buClr>
                <a:srgbClr val="000000"/>
              </a:buClr>
              <a:buSzPts val="800"/>
              <a:buFont typeface="Arial"/>
              <a:buNone/>
            </a:pPr>
            <a:r>
              <a:rPr lang="en-GB" sz="1100" b="0" i="0" u="none" strike="noStrike" cap="none" dirty="0">
                <a:solidFill>
                  <a:srgbClr val="222222"/>
                </a:solidFill>
                <a:latin typeface="Arial"/>
                <a:ea typeface="Arial"/>
                <a:cs typeface="Arial"/>
                <a:sym typeface="Arial"/>
              </a:rPr>
              <a:t>Principle Researcher, Alan Turing Institute</a:t>
            </a:r>
          </a:p>
          <a:p>
            <a:pPr marL="0" marR="0" lvl="0" indent="0" algn="ctr" rtl="0">
              <a:lnSpc>
                <a:spcPct val="100000"/>
              </a:lnSpc>
              <a:spcBef>
                <a:spcPts val="0"/>
              </a:spcBef>
              <a:spcAft>
                <a:spcPts val="300"/>
              </a:spcAft>
              <a:buClr>
                <a:srgbClr val="000000"/>
              </a:buClr>
              <a:buSzPts val="800"/>
              <a:buFont typeface="Arial"/>
              <a:buNone/>
            </a:pPr>
            <a:r>
              <a:rPr lang="en-GB" sz="1100" dirty="0">
                <a:solidFill>
                  <a:srgbClr val="222222"/>
                </a:solidFill>
              </a:rPr>
              <a:t>Co-Founder, RCM Cooperative</a:t>
            </a:r>
            <a:endParaRPr sz="1100" b="0" i="0" u="none" strike="noStrike" cap="none" dirty="0">
              <a:solidFill>
                <a:srgbClr val="22222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72A5-B9A8-8018-431D-AECA8BC42E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9C64A2-D643-9E2F-ED2E-077B619565C7}"/>
              </a:ext>
            </a:extLst>
          </p:cNvPr>
          <p:cNvSpPr>
            <a:spLocks noGrp="1"/>
          </p:cNvSpPr>
          <p:nvPr>
            <p:ph type="title"/>
          </p:nvPr>
        </p:nvSpPr>
        <p:spPr/>
        <p:txBody>
          <a:bodyPr/>
          <a:lstStyle/>
          <a:p>
            <a:r>
              <a:rPr lang="en-US" dirty="0"/>
              <a:t>Discussion</a:t>
            </a:r>
          </a:p>
        </p:txBody>
      </p:sp>
      <p:sp>
        <p:nvSpPr>
          <p:cNvPr id="5" name="Text Placeholder 4">
            <a:extLst>
              <a:ext uri="{FF2B5EF4-FFF2-40B4-BE49-F238E27FC236}">
                <a16:creationId xmlns:a16="http://schemas.microsoft.com/office/drawing/2014/main" id="{278DA770-833C-A9D8-A0AF-9FDA33ED7E56}"/>
              </a:ext>
            </a:extLst>
          </p:cNvPr>
          <p:cNvSpPr>
            <a:spLocks noGrp="1"/>
          </p:cNvSpPr>
          <p:nvPr>
            <p:ph type="body" idx="10"/>
          </p:nvPr>
        </p:nvSpPr>
        <p:spPr/>
        <p:txBody>
          <a:bodyPr/>
          <a:lstStyle/>
          <a:p>
            <a:r>
              <a:rPr lang="en-US" dirty="0"/>
              <a:t>What are the pros and cons of using a platform like GitHub for:</a:t>
            </a:r>
          </a:p>
          <a:p>
            <a:pPr marL="482600" indent="-342900">
              <a:buAutoNum type="arabicPeriod"/>
            </a:pPr>
            <a:r>
              <a:rPr lang="en-US" dirty="0"/>
              <a:t>Your own code and documents?</a:t>
            </a:r>
          </a:p>
          <a:p>
            <a:pPr marL="482600" indent="-342900">
              <a:buAutoNum type="arabicPeriod"/>
            </a:pPr>
            <a:r>
              <a:rPr lang="en-US" dirty="0"/>
              <a:t>Shared (private) code and documents?</a:t>
            </a:r>
          </a:p>
          <a:p>
            <a:pPr marL="482600" indent="-342900">
              <a:buAutoNum type="arabicPeriod"/>
            </a:pPr>
            <a:r>
              <a:rPr lang="en-US" dirty="0"/>
              <a:t>Shared (public) code and documents?</a:t>
            </a:r>
          </a:p>
          <a:p>
            <a:pPr marL="482600" indent="-342900">
              <a:buAutoNum type="arabicPeriod"/>
            </a:pPr>
            <a:endParaRPr lang="en-US" dirty="0"/>
          </a:p>
          <a:p>
            <a:r>
              <a:rPr lang="en-US" sz="1800" b="1" dirty="0"/>
              <a:t>What are your questions?</a:t>
            </a:r>
          </a:p>
        </p:txBody>
      </p:sp>
      <p:sp>
        <p:nvSpPr>
          <p:cNvPr id="2" name="Hexagon 1">
            <a:extLst>
              <a:ext uri="{FF2B5EF4-FFF2-40B4-BE49-F238E27FC236}">
                <a16:creationId xmlns:a16="http://schemas.microsoft.com/office/drawing/2014/main" id="{E2B45D6A-EAD0-A621-D0F5-5D2D13A4316E}"/>
              </a:ext>
            </a:extLst>
          </p:cNvPr>
          <p:cNvSpPr/>
          <p:nvPr/>
        </p:nvSpPr>
        <p:spPr>
          <a:xfrm>
            <a:off x="5272088" y="8115300"/>
            <a:ext cx="1601787" cy="139250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Hands / Chat</a:t>
            </a:r>
          </a:p>
        </p:txBody>
      </p:sp>
    </p:spTree>
    <p:extLst>
      <p:ext uri="{BB962C8B-B14F-4D97-AF65-F5344CB8AC3E}">
        <p14:creationId xmlns:p14="http://schemas.microsoft.com/office/powerpoint/2010/main" val="397268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039E6-D653-3728-BC95-44CA2C1490F1}"/>
              </a:ext>
            </a:extLst>
          </p:cNvPr>
          <p:cNvSpPr>
            <a:spLocks noGrp="1"/>
          </p:cNvSpPr>
          <p:nvPr>
            <p:ph type="title"/>
          </p:nvPr>
        </p:nvSpPr>
        <p:spPr/>
        <p:txBody>
          <a:bodyPr/>
          <a:lstStyle/>
          <a:p>
            <a:r>
              <a:rPr lang="en-US" dirty="0"/>
              <a:t>Part 2: Open Source</a:t>
            </a:r>
          </a:p>
        </p:txBody>
      </p:sp>
      <p:sp>
        <p:nvSpPr>
          <p:cNvPr id="5" name="Text Placeholder 4">
            <a:extLst>
              <a:ext uri="{FF2B5EF4-FFF2-40B4-BE49-F238E27FC236}">
                <a16:creationId xmlns:a16="http://schemas.microsoft.com/office/drawing/2014/main" id="{67D55C02-3951-7543-6621-6F91FB7544E2}"/>
              </a:ext>
            </a:extLst>
          </p:cNvPr>
          <p:cNvSpPr>
            <a:spLocks noGrp="1"/>
          </p:cNvSpPr>
          <p:nvPr>
            <p:ph type="body" idx="10"/>
          </p:nvPr>
        </p:nvSpPr>
        <p:spPr>
          <a:xfrm>
            <a:off x="680877" y="5730806"/>
            <a:ext cx="6188400" cy="3675037"/>
          </a:xfrm>
        </p:spPr>
        <p:txBody>
          <a:bodyPr/>
          <a:lstStyle/>
          <a:p>
            <a:pPr marL="0" lvl="0" indent="0">
              <a:spcAft>
                <a:spcPts val="0"/>
              </a:spcAft>
              <a:buNone/>
            </a:pPr>
            <a:r>
              <a:rPr lang="en-GB" b="1" dirty="0"/>
              <a:t>Open Source Initiative (OSI) Legal definition:</a:t>
            </a:r>
          </a:p>
          <a:p>
            <a:pPr marL="0" lvl="0" indent="0">
              <a:spcAft>
                <a:spcPts val="0"/>
              </a:spcAft>
              <a:buNone/>
            </a:pPr>
            <a:endParaRPr lang="en-GB" dirty="0"/>
          </a:p>
          <a:p>
            <a:pPr marL="285750" lvl="0" indent="-285750">
              <a:spcAft>
                <a:spcPts val="0"/>
              </a:spcAft>
              <a:buFont typeface="Arial" panose="020B0604020202020204" pitchFamily="34" charset="0"/>
              <a:buChar char="•"/>
            </a:pPr>
            <a:r>
              <a:rPr lang="en-GB" dirty="0"/>
              <a:t>The software is free to redistribute.</a:t>
            </a:r>
          </a:p>
          <a:p>
            <a:pPr marL="285750" lvl="0" indent="-285750">
              <a:spcAft>
                <a:spcPts val="0"/>
              </a:spcAft>
              <a:buFont typeface="Arial" panose="020B0604020202020204" pitchFamily="34" charset="0"/>
              <a:buChar char="•"/>
            </a:pPr>
            <a:r>
              <a:rPr lang="en-GB" dirty="0"/>
              <a:t>The source code is included.</a:t>
            </a:r>
          </a:p>
          <a:p>
            <a:pPr marL="285750" lvl="0" indent="-285750">
              <a:spcAft>
                <a:spcPts val="0"/>
              </a:spcAft>
              <a:buFont typeface="Arial" panose="020B0604020202020204" pitchFamily="34" charset="0"/>
              <a:buChar char="•"/>
            </a:pPr>
            <a:r>
              <a:rPr lang="en-GB" dirty="0"/>
              <a:t>"Derived works" (remixes) are allowed.</a:t>
            </a:r>
          </a:p>
          <a:p>
            <a:pPr marL="285750" lvl="0" indent="-285750">
              <a:spcAft>
                <a:spcPts val="0"/>
              </a:spcAft>
              <a:buFont typeface="Arial" panose="020B0604020202020204" pitchFamily="34" charset="0"/>
              <a:buChar char="•"/>
            </a:pPr>
            <a:r>
              <a:rPr lang="en-GB" dirty="0"/>
              <a:t>There is no discrimination against persons, groups, or fields of </a:t>
            </a:r>
            <a:r>
              <a:rPr lang="en-GB" dirty="0" err="1"/>
              <a:t>endeavor</a:t>
            </a:r>
            <a:r>
              <a:rPr lang="en-GB" dirty="0"/>
              <a:t> (e.g., you cannot ban a specific company or country from using it).</a:t>
            </a:r>
          </a:p>
          <a:p>
            <a:pPr marL="285750" lvl="0" indent="-285750">
              <a:spcAft>
                <a:spcPts val="0"/>
              </a:spcAft>
              <a:buFont typeface="Arial" panose="020B0604020202020204" pitchFamily="34" charset="0"/>
              <a:buChar char="•"/>
            </a:pPr>
            <a:endParaRPr lang="en-GB" dirty="0"/>
          </a:p>
          <a:p>
            <a:pPr marL="285750" lvl="0" indent="-285750">
              <a:spcAft>
                <a:spcPts val="0"/>
              </a:spcAft>
              <a:buFont typeface="Arial" panose="020B0604020202020204" pitchFamily="34" charset="0"/>
              <a:buChar char="•"/>
            </a:pPr>
            <a:r>
              <a:rPr lang="en-GB" dirty="0"/>
              <a:t>Roots in free software movement</a:t>
            </a:r>
          </a:p>
          <a:p>
            <a:pPr marL="285750" lvl="0" indent="-285750">
              <a:spcAft>
                <a:spcPts val="0"/>
              </a:spcAft>
              <a:buFont typeface="Arial" panose="020B0604020202020204" pitchFamily="34" charset="0"/>
              <a:buChar char="•"/>
            </a:pPr>
            <a:r>
              <a:rPr lang="en-GB" dirty="0"/>
              <a:t>Developed into free and open source software (F/OSS) movement</a:t>
            </a:r>
          </a:p>
          <a:p>
            <a:pPr marL="285750" lvl="0" indent="-285750">
              <a:spcAft>
                <a:spcPts val="0"/>
              </a:spcAft>
              <a:buFont typeface="Arial" panose="020B0604020202020204" pitchFamily="34" charset="0"/>
              <a:buChar char="•"/>
            </a:pPr>
            <a:r>
              <a:rPr lang="en-GB" dirty="0"/>
              <a:t>Influenced other ‘open’ movements: open knowledge, open data, </a:t>
            </a:r>
            <a:br>
              <a:rPr lang="en-GB" dirty="0"/>
            </a:br>
            <a:r>
              <a:rPr lang="en-GB" dirty="0"/>
              <a:t>open access, open science</a:t>
            </a:r>
          </a:p>
          <a:p>
            <a:pPr marL="285750" lvl="0" indent="-285750">
              <a:spcAft>
                <a:spcPts val="0"/>
              </a:spcAft>
              <a:buFont typeface="Arial" panose="020B0604020202020204" pitchFamily="34" charset="0"/>
              <a:buChar char="•"/>
            </a:pPr>
            <a:endParaRPr lang="en-GB" dirty="0"/>
          </a:p>
          <a:p>
            <a:pPr marL="285750" lvl="0" indent="-285750">
              <a:spcAft>
                <a:spcPts val="0"/>
              </a:spcAft>
              <a:buFont typeface="Arial" panose="020B0604020202020204" pitchFamily="34" charset="0"/>
              <a:buChar char="•"/>
            </a:pPr>
            <a:endParaRPr lang="en-GB" dirty="0"/>
          </a:p>
          <a:p>
            <a:endParaRPr lang="en-US" dirty="0"/>
          </a:p>
        </p:txBody>
      </p:sp>
      <p:pic>
        <p:nvPicPr>
          <p:cNvPr id="6" name="Google Shape;640;p79">
            <a:extLst>
              <a:ext uri="{FF2B5EF4-FFF2-40B4-BE49-F238E27FC236}">
                <a16:creationId xmlns:a16="http://schemas.microsoft.com/office/drawing/2014/main" id="{9BB763D4-5A83-7C1D-A067-4D887354509E}"/>
              </a:ext>
            </a:extLst>
          </p:cNvPr>
          <p:cNvPicPr preferRelativeResize="0">
            <a:picLocks noChangeAspect="1"/>
          </p:cNvPicPr>
          <p:nvPr/>
        </p:nvPicPr>
        <p:blipFill>
          <a:blip r:embed="rId2">
            <a:alphaModFix/>
          </a:blip>
          <a:stretch>
            <a:fillRect/>
          </a:stretch>
        </p:blipFill>
        <p:spPr>
          <a:xfrm>
            <a:off x="685476" y="1890711"/>
            <a:ext cx="2720348" cy="3455195"/>
          </a:xfrm>
          <a:prstGeom prst="rect">
            <a:avLst/>
          </a:prstGeom>
          <a:noFill/>
          <a:ln>
            <a:noFill/>
          </a:ln>
        </p:spPr>
      </p:pic>
      <p:sp>
        <p:nvSpPr>
          <p:cNvPr id="8" name="Google Shape;644;p79">
            <a:extLst>
              <a:ext uri="{FF2B5EF4-FFF2-40B4-BE49-F238E27FC236}">
                <a16:creationId xmlns:a16="http://schemas.microsoft.com/office/drawing/2014/main" id="{3F0706F0-C365-B997-12C5-852849386CDF}"/>
              </a:ext>
            </a:extLst>
          </p:cNvPr>
          <p:cNvSpPr txBox="1"/>
          <p:nvPr/>
        </p:nvSpPr>
        <p:spPr>
          <a:xfrm>
            <a:off x="685476" y="5345906"/>
            <a:ext cx="3796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i="1" dirty="0" err="1"/>
              <a:t>xkcd</a:t>
            </a:r>
            <a:r>
              <a:rPr lang="en-GB" sz="1300" i="1" dirty="0"/>
              <a:t>, ‘Dependency’:  </a:t>
            </a:r>
            <a:r>
              <a:rPr lang="en-GB" sz="1300" i="1" u="sng" dirty="0">
                <a:solidFill>
                  <a:schemeClr val="hlink"/>
                </a:solidFill>
                <a:hlinkClick r:id="rId3"/>
              </a:rPr>
              <a:t>https://xkcd.com/2347/</a:t>
            </a:r>
            <a:r>
              <a:rPr lang="en-GB" sz="1300" i="1" dirty="0"/>
              <a:t> </a:t>
            </a:r>
            <a:endParaRPr sz="1300" i="1" dirty="0"/>
          </a:p>
        </p:txBody>
      </p:sp>
      <p:sp>
        <p:nvSpPr>
          <p:cNvPr id="13" name="Hexagon 12">
            <a:extLst>
              <a:ext uri="{FF2B5EF4-FFF2-40B4-BE49-F238E27FC236}">
                <a16:creationId xmlns:a16="http://schemas.microsoft.com/office/drawing/2014/main" id="{2161C829-C5BB-F7BD-7675-FD0B4E767BD8}"/>
              </a:ext>
            </a:extLst>
          </p:cNvPr>
          <p:cNvSpPr/>
          <p:nvPr/>
        </p:nvSpPr>
        <p:spPr>
          <a:xfrm>
            <a:off x="4814889" y="2115499"/>
            <a:ext cx="1900950" cy="1652058"/>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Chat: What open source software do you use?</a:t>
            </a:r>
          </a:p>
        </p:txBody>
      </p:sp>
    </p:spTree>
    <p:extLst>
      <p:ext uri="{BB962C8B-B14F-4D97-AF65-F5344CB8AC3E}">
        <p14:creationId xmlns:p14="http://schemas.microsoft.com/office/powerpoint/2010/main" val="190942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330A98-A0EC-473F-3409-E23EAF30648D}"/>
              </a:ext>
            </a:extLst>
          </p:cNvPr>
          <p:cNvSpPr>
            <a:spLocks noGrp="1"/>
          </p:cNvSpPr>
          <p:nvPr>
            <p:ph type="title"/>
          </p:nvPr>
        </p:nvSpPr>
        <p:spPr/>
        <p:txBody>
          <a:bodyPr/>
          <a:lstStyle/>
          <a:p>
            <a:r>
              <a:rPr lang="en-US" dirty="0"/>
              <a:t>Why do we need licenses? </a:t>
            </a:r>
          </a:p>
        </p:txBody>
      </p:sp>
      <p:sp>
        <p:nvSpPr>
          <p:cNvPr id="5" name="Text Placeholder 4">
            <a:extLst>
              <a:ext uri="{FF2B5EF4-FFF2-40B4-BE49-F238E27FC236}">
                <a16:creationId xmlns:a16="http://schemas.microsoft.com/office/drawing/2014/main" id="{FE90B1E0-0991-C986-B3A6-4D37FB3510E3}"/>
              </a:ext>
            </a:extLst>
          </p:cNvPr>
          <p:cNvSpPr>
            <a:spLocks noGrp="1"/>
          </p:cNvSpPr>
          <p:nvPr>
            <p:ph type="body" idx="10"/>
          </p:nvPr>
        </p:nvSpPr>
        <p:spPr/>
        <p:txBody>
          <a:bodyPr/>
          <a:lstStyle/>
          <a:p>
            <a:pPr marL="139700" indent="0">
              <a:buNone/>
            </a:pPr>
            <a:r>
              <a:rPr lang="en-US" b="1" dirty="0"/>
              <a:t>The Legal Default is "Closed"</a:t>
            </a:r>
          </a:p>
          <a:p>
            <a:r>
              <a:rPr lang="en-US" dirty="0"/>
              <a:t>By international copyright law, any original work (code, text, or data) is </a:t>
            </a:r>
            <a:r>
              <a:rPr lang="en-US" b="1" dirty="0"/>
              <a:t>automatically protected by "All Rights Reserved"</a:t>
            </a:r>
            <a:r>
              <a:rPr lang="en-US" dirty="0"/>
              <a:t> the moment it is created.</a:t>
            </a:r>
          </a:p>
          <a:p>
            <a:r>
              <a:rPr lang="en-US" dirty="0"/>
              <a:t>If you put materials on GitHub without a license, other researchers can look at it, but they cannot </a:t>
            </a:r>
            <a:r>
              <a:rPr lang="en-US" b="1" i="1" dirty="0"/>
              <a:t>legally </a:t>
            </a:r>
            <a:r>
              <a:rPr lang="en-US" dirty="0"/>
              <a:t>download, run, or build upon it.</a:t>
            </a:r>
          </a:p>
          <a:p>
            <a:r>
              <a:rPr lang="en-US" dirty="0"/>
              <a:t>A license tells the world, "</a:t>
            </a:r>
            <a:r>
              <a:rPr lang="en-US" b="1" dirty="0"/>
              <a:t>I own this, but I am giving you legal permission to use it under these specific conditions</a:t>
            </a:r>
            <a:r>
              <a:rPr lang="en-US" dirty="0"/>
              <a:t>."</a:t>
            </a:r>
          </a:p>
          <a:p>
            <a:endParaRPr lang="en-US" dirty="0"/>
          </a:p>
          <a:p>
            <a:pPr marL="139700" indent="0">
              <a:buNone/>
            </a:pPr>
            <a:r>
              <a:rPr lang="en-US" b="1" dirty="0"/>
              <a:t>Safeguarding "Safe Sharing"</a:t>
            </a:r>
          </a:p>
          <a:p>
            <a:r>
              <a:rPr lang="en-US" dirty="0"/>
              <a:t>Researchers often hesitate to share because they fear their work will be used in ways they didn't intend. Licenses create a contract. </a:t>
            </a:r>
          </a:p>
          <a:p>
            <a:r>
              <a:rPr lang="en-US" dirty="0"/>
              <a:t>Liability Protection: Almost all open licenses include a "Disclaimer of Warranty." which protects you from being sued if someone else uses your code and it fails or produces an error. </a:t>
            </a:r>
          </a:p>
          <a:p>
            <a:endParaRPr lang="en-US" dirty="0"/>
          </a:p>
          <a:p>
            <a:pPr marL="139700" indent="0">
              <a:buNone/>
            </a:pPr>
            <a:r>
              <a:rPr lang="en-US" b="1" dirty="0"/>
              <a:t>Credit as The Currency of Academia</a:t>
            </a:r>
          </a:p>
          <a:p>
            <a:r>
              <a:rPr lang="en-US" dirty="0"/>
              <a:t>Academia runs on citation and reputation.</a:t>
            </a:r>
          </a:p>
          <a:p>
            <a:r>
              <a:rPr lang="en-US" dirty="0"/>
              <a:t>In traditional publishing, we have established norms for citing papers. For code and documentation, licenses like MIT or CC-BY turn "attribution" from a polite suggestion into a legal requirement.</a:t>
            </a:r>
          </a:p>
          <a:p>
            <a:r>
              <a:rPr lang="en-US" dirty="0"/>
              <a:t>By licensing your "non-paper" outputs (datasets, software, tutorials), you are forcing the academic ecosystem to treat those contributions as valuable, citable objects. </a:t>
            </a:r>
          </a:p>
        </p:txBody>
      </p:sp>
    </p:spTree>
    <p:extLst>
      <p:ext uri="{BB962C8B-B14F-4D97-AF65-F5344CB8AC3E}">
        <p14:creationId xmlns:p14="http://schemas.microsoft.com/office/powerpoint/2010/main" val="563018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92FDF-AEC0-2F75-CCFF-783704122125}"/>
              </a:ext>
            </a:extLst>
          </p:cNvPr>
          <p:cNvSpPr>
            <a:spLocks noGrp="1"/>
          </p:cNvSpPr>
          <p:nvPr>
            <p:ph type="title"/>
          </p:nvPr>
        </p:nvSpPr>
        <p:spPr/>
        <p:txBody>
          <a:bodyPr/>
          <a:lstStyle/>
          <a:p>
            <a:r>
              <a:rPr lang="en-US" dirty="0"/>
              <a:t>Licenses &amp; copyright</a:t>
            </a:r>
          </a:p>
        </p:txBody>
      </p:sp>
      <p:sp>
        <p:nvSpPr>
          <p:cNvPr id="5" name="Text Placeholder 4">
            <a:extLst>
              <a:ext uri="{FF2B5EF4-FFF2-40B4-BE49-F238E27FC236}">
                <a16:creationId xmlns:a16="http://schemas.microsoft.com/office/drawing/2014/main" id="{18200645-D651-919B-C7D4-30792BD12184}"/>
              </a:ext>
            </a:extLst>
          </p:cNvPr>
          <p:cNvSpPr>
            <a:spLocks noGrp="1"/>
          </p:cNvSpPr>
          <p:nvPr>
            <p:ph type="body" idx="10"/>
          </p:nvPr>
        </p:nvSpPr>
        <p:spPr>
          <a:xfrm>
            <a:off x="528469" y="5593533"/>
            <a:ext cx="6188400" cy="3532162"/>
          </a:xfrm>
        </p:spPr>
        <p:txBody>
          <a:bodyPr/>
          <a:lstStyle/>
          <a:p>
            <a:r>
              <a:rPr lang="en-US" b="1" dirty="0"/>
              <a:t>Permissive Licenses</a:t>
            </a:r>
          </a:p>
          <a:p>
            <a:pPr lvl="1">
              <a:lnSpc>
                <a:spcPct val="110000"/>
              </a:lnSpc>
              <a:spcAft>
                <a:spcPts val="300"/>
              </a:spcAft>
            </a:pPr>
            <a:r>
              <a:rPr lang="en-US" dirty="0"/>
              <a:t>"</a:t>
            </a:r>
            <a:r>
              <a:rPr lang="en-US" i="1" dirty="0"/>
              <a:t>You can do whatever you want with this, as long as you give me credit (attribution) and don't hold me liable.</a:t>
            </a:r>
            <a:r>
              <a:rPr lang="en-US" dirty="0"/>
              <a:t>”</a:t>
            </a:r>
          </a:p>
          <a:p>
            <a:pPr lvl="1">
              <a:lnSpc>
                <a:spcPct val="110000"/>
              </a:lnSpc>
              <a:spcAft>
                <a:spcPts val="300"/>
              </a:spcAft>
            </a:pPr>
            <a:r>
              <a:rPr lang="en-US" dirty="0"/>
              <a:t>Examples: </a:t>
            </a:r>
            <a:r>
              <a:rPr lang="en-US" b="1" dirty="0"/>
              <a:t>MIT, Apache 2.0, BSD, CC-BY-4.0</a:t>
            </a:r>
          </a:p>
          <a:p>
            <a:pPr lvl="1">
              <a:lnSpc>
                <a:spcPct val="110000"/>
              </a:lnSpc>
              <a:spcAft>
                <a:spcPts val="300"/>
              </a:spcAft>
            </a:pPr>
            <a:r>
              <a:rPr lang="en-US" dirty="0"/>
              <a:t>Good: Encourage maximum adoption. No issues with IP or license stacking</a:t>
            </a:r>
          </a:p>
          <a:p>
            <a:pPr lvl="1">
              <a:lnSpc>
                <a:spcPct val="110000"/>
              </a:lnSpc>
              <a:spcAft>
                <a:spcPts val="300"/>
              </a:spcAft>
            </a:pPr>
            <a:r>
              <a:rPr lang="en-US" dirty="0"/>
              <a:t>Bad: Changes can be relicensed as closed</a:t>
            </a:r>
          </a:p>
          <a:p>
            <a:r>
              <a:rPr lang="en-US" b="1" dirty="0"/>
              <a:t>Copyleft (reciprocal) Licenses</a:t>
            </a:r>
          </a:p>
          <a:p>
            <a:pPr lvl="1">
              <a:lnSpc>
                <a:spcPct val="110000"/>
              </a:lnSpc>
              <a:spcAft>
                <a:spcPts val="300"/>
              </a:spcAft>
            </a:pPr>
            <a:r>
              <a:rPr lang="en-US" dirty="0"/>
              <a:t>“</a:t>
            </a:r>
            <a:r>
              <a:rPr lang="en-US" i="1" dirty="0"/>
              <a:t>If you use my open materials, you must make your derived materials open too</a:t>
            </a:r>
            <a:r>
              <a:rPr lang="en-US" dirty="0"/>
              <a:t>”</a:t>
            </a:r>
          </a:p>
          <a:p>
            <a:pPr lvl="1">
              <a:lnSpc>
                <a:spcPct val="110000"/>
              </a:lnSpc>
              <a:spcAft>
                <a:spcPts val="300"/>
              </a:spcAft>
            </a:pPr>
            <a:r>
              <a:rPr lang="en-US" dirty="0"/>
              <a:t>Examples: </a:t>
            </a:r>
            <a:r>
              <a:rPr lang="en-US" b="1" dirty="0"/>
              <a:t>GNU GPL (v2 or v3), AGPL, CC-BY-SA</a:t>
            </a:r>
          </a:p>
          <a:p>
            <a:pPr lvl="1">
              <a:lnSpc>
                <a:spcPct val="110000"/>
              </a:lnSpc>
              <a:spcAft>
                <a:spcPts val="300"/>
              </a:spcAft>
            </a:pPr>
            <a:r>
              <a:rPr lang="en-US" dirty="0"/>
              <a:t>Good: Prevents enclosure of the commons</a:t>
            </a:r>
          </a:p>
          <a:p>
            <a:pPr lvl="1">
              <a:lnSpc>
                <a:spcPct val="110000"/>
              </a:lnSpc>
              <a:spcAft>
                <a:spcPts val="300"/>
              </a:spcAft>
            </a:pPr>
            <a:r>
              <a:rPr lang="en-US" dirty="0"/>
              <a:t>Bad: Hesitancy to force openness</a:t>
            </a:r>
          </a:p>
          <a:p>
            <a:pPr lvl="1">
              <a:lnSpc>
                <a:spcPct val="110000"/>
              </a:lnSpc>
              <a:spcAft>
                <a:spcPts val="300"/>
              </a:spcAft>
            </a:pPr>
            <a:endParaRPr lang="en-US" dirty="0"/>
          </a:p>
        </p:txBody>
      </p:sp>
      <p:pic>
        <p:nvPicPr>
          <p:cNvPr id="6" name="Google Shape;676;p83" descr="Digital Copyright Basics – Teaching and Learning Innovations at CI">
            <a:extLst>
              <a:ext uri="{FF2B5EF4-FFF2-40B4-BE49-F238E27FC236}">
                <a16:creationId xmlns:a16="http://schemas.microsoft.com/office/drawing/2014/main" id="{BDF8DBDC-BC0C-A250-29F0-1E4DD9DA8563}"/>
              </a:ext>
            </a:extLst>
          </p:cNvPr>
          <p:cNvPicPr preferRelativeResize="0">
            <a:picLocks noChangeAspect="1"/>
          </p:cNvPicPr>
          <p:nvPr/>
        </p:nvPicPr>
        <p:blipFill rotWithShape="1">
          <a:blip r:embed="rId2">
            <a:alphaModFix/>
          </a:blip>
          <a:srcRect t="18569" b="41979"/>
          <a:stretch/>
        </p:blipFill>
        <p:spPr>
          <a:xfrm>
            <a:off x="576936" y="1743670"/>
            <a:ext cx="6675775" cy="1289925"/>
          </a:xfrm>
          <a:prstGeom prst="rect">
            <a:avLst/>
          </a:prstGeom>
          <a:noFill/>
          <a:ln>
            <a:noFill/>
          </a:ln>
        </p:spPr>
      </p:pic>
      <p:sp>
        <p:nvSpPr>
          <p:cNvPr id="9" name="Google Shape;678;p83">
            <a:extLst>
              <a:ext uri="{FF2B5EF4-FFF2-40B4-BE49-F238E27FC236}">
                <a16:creationId xmlns:a16="http://schemas.microsoft.com/office/drawing/2014/main" id="{27C78822-019B-625C-7B4A-F6259DEFD49E}"/>
              </a:ext>
            </a:extLst>
          </p:cNvPr>
          <p:cNvSpPr txBox="1"/>
          <p:nvPr/>
        </p:nvSpPr>
        <p:spPr>
          <a:xfrm>
            <a:off x="5165399" y="3033595"/>
            <a:ext cx="2192664" cy="2491934"/>
          </a:xfrm>
          <a:prstGeom prst="rect">
            <a:avLst/>
          </a:prstGeom>
          <a:noFill/>
          <a:ln>
            <a:noFill/>
          </a:ln>
        </p:spPr>
        <p:txBody>
          <a:bodyPr spcFirstLastPara="1" wrap="square" lIns="91425" tIns="91425" rIns="91425" bIns="91425" anchor="t" anchorCtr="0">
            <a:spAutoFit/>
          </a:bodyPr>
          <a:lstStyle/>
          <a:p>
            <a:pPr marL="0" lvl="0" indent="0" algn="ctr" rtl="0">
              <a:lnSpc>
                <a:spcPct val="110000"/>
              </a:lnSpc>
              <a:spcAft>
                <a:spcPts val="1000"/>
              </a:spcAft>
              <a:buNone/>
            </a:pPr>
            <a:r>
              <a:rPr lang="en-GB" sz="2200" b="1" dirty="0">
                <a:solidFill>
                  <a:schemeClr val="dk1"/>
                </a:solidFill>
              </a:rPr>
              <a:t>Public Domain</a:t>
            </a:r>
            <a:endParaRPr lang="en-GB" sz="1600" dirty="0">
              <a:solidFill>
                <a:schemeClr val="dk1"/>
              </a:solidFill>
            </a:endParaRPr>
          </a:p>
          <a:p>
            <a:pPr marL="0" lvl="0" indent="0" algn="ctr" rtl="0">
              <a:lnSpc>
                <a:spcPct val="110000"/>
              </a:lnSpc>
              <a:spcAft>
                <a:spcPts val="1000"/>
              </a:spcAft>
              <a:buClr>
                <a:schemeClr val="hlink"/>
              </a:buClr>
              <a:buSzPts val="1100"/>
              <a:buFont typeface="Arial"/>
              <a:buNone/>
            </a:pPr>
            <a:r>
              <a:rPr lang="en-GB" sz="1800" dirty="0">
                <a:solidFill>
                  <a:schemeClr val="dk1"/>
                </a:solidFill>
              </a:rPr>
              <a:t>No Rights Reserved</a:t>
            </a:r>
          </a:p>
          <a:p>
            <a:pPr marL="0" lvl="0" indent="0" algn="ctr" rtl="0">
              <a:lnSpc>
                <a:spcPct val="110000"/>
              </a:lnSpc>
              <a:spcAft>
                <a:spcPts val="1000"/>
              </a:spcAft>
              <a:buClr>
                <a:schemeClr val="hlink"/>
              </a:buClr>
              <a:buSzPts val="1100"/>
              <a:buFont typeface="Arial"/>
              <a:buNone/>
            </a:pPr>
            <a:r>
              <a:rPr lang="en-GB" sz="1600" dirty="0">
                <a:solidFill>
                  <a:schemeClr val="dk1"/>
                </a:solidFill>
              </a:rPr>
              <a:t>May be used without permission</a:t>
            </a:r>
          </a:p>
          <a:p>
            <a:pPr marL="0" lvl="0" indent="0" algn="ctr" rtl="0">
              <a:lnSpc>
                <a:spcPct val="110000"/>
              </a:lnSpc>
              <a:spcAft>
                <a:spcPts val="1000"/>
              </a:spcAft>
              <a:buClr>
                <a:schemeClr val="hlink"/>
              </a:buClr>
              <a:buSzPts val="1100"/>
              <a:buFont typeface="Arial"/>
              <a:buNone/>
            </a:pPr>
            <a:r>
              <a:rPr lang="en-GB" sz="1600" b="1" dirty="0">
                <a:solidFill>
                  <a:schemeClr val="dk1"/>
                </a:solidFill>
              </a:rPr>
              <a:t>CC0</a:t>
            </a:r>
            <a:endParaRPr sz="1600" b="1" dirty="0">
              <a:solidFill>
                <a:schemeClr val="dk1"/>
              </a:solidFill>
            </a:endParaRPr>
          </a:p>
        </p:txBody>
      </p:sp>
      <p:sp>
        <p:nvSpPr>
          <p:cNvPr id="10" name="Google Shape;678;p83">
            <a:extLst>
              <a:ext uri="{FF2B5EF4-FFF2-40B4-BE49-F238E27FC236}">
                <a16:creationId xmlns:a16="http://schemas.microsoft.com/office/drawing/2014/main" id="{E26AAF53-B353-B1C4-DEC4-F798C21E76BF}"/>
              </a:ext>
            </a:extLst>
          </p:cNvPr>
          <p:cNvSpPr txBox="1"/>
          <p:nvPr/>
        </p:nvSpPr>
        <p:spPr>
          <a:xfrm>
            <a:off x="355447" y="3033595"/>
            <a:ext cx="2192664" cy="2058995"/>
          </a:xfrm>
          <a:prstGeom prst="rect">
            <a:avLst/>
          </a:prstGeom>
          <a:noFill/>
          <a:ln>
            <a:noFill/>
          </a:ln>
        </p:spPr>
        <p:txBody>
          <a:bodyPr spcFirstLastPara="1" wrap="square" lIns="91425" tIns="91425" rIns="91425" bIns="91425" anchor="t" anchorCtr="0">
            <a:spAutoFit/>
          </a:bodyPr>
          <a:lstStyle/>
          <a:p>
            <a:pPr marL="0" lvl="0" indent="0" algn="ctr" rtl="0">
              <a:lnSpc>
                <a:spcPct val="110000"/>
              </a:lnSpc>
              <a:spcAft>
                <a:spcPts val="1000"/>
              </a:spcAft>
              <a:buNone/>
            </a:pPr>
            <a:r>
              <a:rPr lang="en-GB" sz="2200" b="1" dirty="0">
                <a:solidFill>
                  <a:schemeClr val="dk1"/>
                </a:solidFill>
              </a:rPr>
              <a:t>Copyright</a:t>
            </a:r>
            <a:endParaRPr lang="en-GB" sz="1600" dirty="0">
              <a:solidFill>
                <a:schemeClr val="dk1"/>
              </a:solidFill>
            </a:endParaRPr>
          </a:p>
          <a:p>
            <a:pPr marL="0" lvl="0" indent="0" algn="ctr" rtl="0">
              <a:lnSpc>
                <a:spcPct val="110000"/>
              </a:lnSpc>
              <a:spcAft>
                <a:spcPts val="1000"/>
              </a:spcAft>
              <a:buClr>
                <a:schemeClr val="hlink"/>
              </a:buClr>
              <a:buSzPts val="1100"/>
              <a:buFont typeface="Arial"/>
              <a:buNone/>
            </a:pPr>
            <a:r>
              <a:rPr lang="en-GB" sz="1800" dirty="0">
                <a:solidFill>
                  <a:schemeClr val="dk1"/>
                </a:solidFill>
              </a:rPr>
              <a:t>All Rights Reserved</a:t>
            </a:r>
          </a:p>
          <a:p>
            <a:pPr marL="0" lvl="0" indent="0" algn="ctr" rtl="0">
              <a:lnSpc>
                <a:spcPct val="110000"/>
              </a:lnSpc>
              <a:spcAft>
                <a:spcPts val="1000"/>
              </a:spcAft>
              <a:buClr>
                <a:schemeClr val="hlink"/>
              </a:buClr>
              <a:buSzPts val="1100"/>
              <a:buFont typeface="Arial"/>
              <a:buNone/>
            </a:pPr>
            <a:r>
              <a:rPr lang="en-GB" sz="1600" dirty="0">
                <a:solidFill>
                  <a:schemeClr val="dk1"/>
                </a:solidFill>
              </a:rPr>
              <a:t>Reuse requires the permission from the copyright owner</a:t>
            </a:r>
            <a:endParaRPr sz="1600" b="1" dirty="0">
              <a:solidFill>
                <a:schemeClr val="dk1"/>
              </a:solidFill>
            </a:endParaRPr>
          </a:p>
        </p:txBody>
      </p:sp>
      <p:sp>
        <p:nvSpPr>
          <p:cNvPr id="11" name="Google Shape;678;p83">
            <a:extLst>
              <a:ext uri="{FF2B5EF4-FFF2-40B4-BE49-F238E27FC236}">
                <a16:creationId xmlns:a16="http://schemas.microsoft.com/office/drawing/2014/main" id="{8A74A501-6382-AB25-F573-945C8570D684}"/>
              </a:ext>
            </a:extLst>
          </p:cNvPr>
          <p:cNvSpPr txBox="1"/>
          <p:nvPr/>
        </p:nvSpPr>
        <p:spPr>
          <a:xfrm>
            <a:off x="2760423" y="3033595"/>
            <a:ext cx="2192664" cy="2905380"/>
          </a:xfrm>
          <a:prstGeom prst="rect">
            <a:avLst/>
          </a:prstGeom>
          <a:noFill/>
          <a:ln>
            <a:noFill/>
          </a:ln>
        </p:spPr>
        <p:txBody>
          <a:bodyPr spcFirstLastPara="1" wrap="square" lIns="91425" tIns="91425" rIns="91425" bIns="91425" anchor="t" anchorCtr="0">
            <a:spAutoFit/>
          </a:bodyPr>
          <a:lstStyle/>
          <a:p>
            <a:pPr marL="0" lvl="0" indent="0" algn="ctr" rtl="0">
              <a:lnSpc>
                <a:spcPct val="110000"/>
              </a:lnSpc>
              <a:spcAft>
                <a:spcPts val="1000"/>
              </a:spcAft>
              <a:buNone/>
            </a:pPr>
            <a:r>
              <a:rPr lang="en-GB" sz="2200" b="1" dirty="0">
                <a:solidFill>
                  <a:schemeClr val="dk1"/>
                </a:solidFill>
              </a:rPr>
              <a:t>Open License</a:t>
            </a:r>
            <a:endParaRPr lang="en-GB" sz="1600" dirty="0">
              <a:solidFill>
                <a:schemeClr val="dk1"/>
              </a:solidFill>
            </a:endParaRPr>
          </a:p>
          <a:p>
            <a:pPr marL="0" lvl="0" indent="0" algn="ctr" rtl="0">
              <a:lnSpc>
                <a:spcPct val="110000"/>
              </a:lnSpc>
              <a:spcAft>
                <a:spcPts val="1000"/>
              </a:spcAft>
              <a:buClr>
                <a:schemeClr val="hlink"/>
              </a:buClr>
              <a:buSzPts val="1100"/>
              <a:buFont typeface="Arial"/>
              <a:buNone/>
            </a:pPr>
            <a:r>
              <a:rPr lang="en-GB" sz="1800" dirty="0">
                <a:solidFill>
                  <a:schemeClr val="dk1"/>
                </a:solidFill>
              </a:rPr>
              <a:t>Some Rights Reserved</a:t>
            </a:r>
          </a:p>
          <a:p>
            <a:pPr marL="0" lvl="0" indent="0" algn="ctr" rtl="0">
              <a:lnSpc>
                <a:spcPct val="110000"/>
              </a:lnSpc>
              <a:spcAft>
                <a:spcPts val="1000"/>
              </a:spcAft>
              <a:buClr>
                <a:schemeClr val="hlink"/>
              </a:buClr>
              <a:buSzPts val="1100"/>
              <a:buFont typeface="Arial"/>
              <a:buNone/>
            </a:pPr>
            <a:r>
              <a:rPr lang="en-GB" sz="1600" dirty="0">
                <a:solidFill>
                  <a:schemeClr val="dk1"/>
                </a:solidFill>
              </a:rPr>
              <a:t>Re-use is permitted without permission under the specific limitations of the license</a:t>
            </a:r>
            <a:endParaRPr sz="1600" b="1" dirty="0">
              <a:solidFill>
                <a:schemeClr val="dk1"/>
              </a:solidFill>
            </a:endParaRPr>
          </a:p>
        </p:txBody>
      </p:sp>
      <p:sp>
        <p:nvSpPr>
          <p:cNvPr id="14" name="Hexagon 13">
            <a:extLst>
              <a:ext uri="{FF2B5EF4-FFF2-40B4-BE49-F238E27FC236}">
                <a16:creationId xmlns:a16="http://schemas.microsoft.com/office/drawing/2014/main" id="{69EF5C74-D77A-EA5C-1078-8565A50203CD}"/>
              </a:ext>
            </a:extLst>
          </p:cNvPr>
          <p:cNvSpPr/>
          <p:nvPr/>
        </p:nvSpPr>
        <p:spPr>
          <a:xfrm>
            <a:off x="5715000" y="8474771"/>
            <a:ext cx="1536577" cy="1293076"/>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Go look for a software license</a:t>
            </a:r>
          </a:p>
        </p:txBody>
      </p:sp>
    </p:spTree>
    <p:extLst>
      <p:ext uri="{BB962C8B-B14F-4D97-AF65-F5344CB8AC3E}">
        <p14:creationId xmlns:p14="http://schemas.microsoft.com/office/powerpoint/2010/main" val="45694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733-E3B6-BA2C-CBBA-3FDCD7EC372D}"/>
              </a:ext>
            </a:extLst>
          </p:cNvPr>
          <p:cNvSpPr>
            <a:spLocks noGrp="1"/>
          </p:cNvSpPr>
          <p:nvPr>
            <p:ph type="title"/>
          </p:nvPr>
        </p:nvSpPr>
        <p:spPr/>
        <p:txBody>
          <a:bodyPr/>
          <a:lstStyle/>
          <a:p>
            <a:r>
              <a:rPr lang="en-US" dirty="0"/>
              <a:t>Licenses for docs</a:t>
            </a:r>
          </a:p>
        </p:txBody>
      </p:sp>
      <p:sp>
        <p:nvSpPr>
          <p:cNvPr id="3" name="Text Placeholder 2">
            <a:extLst>
              <a:ext uri="{FF2B5EF4-FFF2-40B4-BE49-F238E27FC236}">
                <a16:creationId xmlns:a16="http://schemas.microsoft.com/office/drawing/2014/main" id="{52F6FC93-E482-9E8F-6983-6E7B01C3B5A2}"/>
              </a:ext>
            </a:extLst>
          </p:cNvPr>
          <p:cNvSpPr>
            <a:spLocks noGrp="1"/>
          </p:cNvSpPr>
          <p:nvPr>
            <p:ph type="body" idx="10"/>
          </p:nvPr>
        </p:nvSpPr>
        <p:spPr/>
        <p:txBody>
          <a:bodyPr/>
          <a:lstStyle/>
          <a:p>
            <a:r>
              <a:rPr lang="en-US" dirty="0"/>
              <a:t>When you publish in Neuroimage, you are asked to choose form one of Elsevier’s approved “open access user licenses”:</a:t>
            </a:r>
          </a:p>
          <a:p>
            <a:pPr lvl="1">
              <a:lnSpc>
                <a:spcPct val="110000"/>
              </a:lnSpc>
              <a:spcAft>
                <a:spcPts val="300"/>
              </a:spcAft>
            </a:pPr>
            <a:r>
              <a:rPr lang="en-US" dirty="0"/>
              <a:t>Creative Commons Attribution (</a:t>
            </a:r>
            <a:r>
              <a:rPr lang="en-US" b="1" dirty="0"/>
              <a:t>CC BY</a:t>
            </a:r>
            <a:r>
              <a:rPr lang="en-US" dirty="0"/>
              <a:t>)</a:t>
            </a:r>
          </a:p>
          <a:p>
            <a:pPr lvl="1">
              <a:lnSpc>
                <a:spcPct val="110000"/>
              </a:lnSpc>
              <a:spcAft>
                <a:spcPts val="300"/>
              </a:spcAft>
            </a:pPr>
            <a:r>
              <a:rPr lang="en-US" dirty="0"/>
              <a:t>Creative Commons Attribution-</a:t>
            </a:r>
            <a:r>
              <a:rPr lang="en-US" dirty="0" err="1"/>
              <a:t>NonCommercial</a:t>
            </a:r>
            <a:r>
              <a:rPr lang="en-US" dirty="0"/>
              <a:t> (</a:t>
            </a:r>
            <a:r>
              <a:rPr lang="en-US" b="1" dirty="0"/>
              <a:t>CC BY-NC</a:t>
            </a:r>
            <a:r>
              <a:rPr lang="en-US" dirty="0"/>
              <a:t>)</a:t>
            </a:r>
          </a:p>
          <a:p>
            <a:pPr lvl="1">
              <a:lnSpc>
                <a:spcPct val="110000"/>
              </a:lnSpc>
              <a:spcAft>
                <a:spcPts val="300"/>
              </a:spcAft>
            </a:pPr>
            <a:r>
              <a:rPr lang="en-US" dirty="0"/>
              <a:t>Creative Commons Attribution-</a:t>
            </a:r>
            <a:r>
              <a:rPr lang="en-US" dirty="0" err="1"/>
              <a:t>NonCommercial</a:t>
            </a:r>
            <a:r>
              <a:rPr lang="en-US" dirty="0"/>
              <a:t>-</a:t>
            </a:r>
            <a:r>
              <a:rPr lang="en-US" dirty="0" err="1"/>
              <a:t>NoDerivatives</a:t>
            </a:r>
            <a:r>
              <a:rPr lang="en-US" dirty="0"/>
              <a:t> (</a:t>
            </a:r>
            <a:r>
              <a:rPr lang="en-US" b="1" dirty="0"/>
              <a:t>CC BY-NC-ND</a:t>
            </a:r>
            <a:r>
              <a:rPr lang="en-US" dirty="0"/>
              <a:t>)</a:t>
            </a:r>
          </a:p>
          <a:p>
            <a:pPr lvl="1">
              <a:lnSpc>
                <a:spcPct val="110000"/>
              </a:lnSpc>
              <a:spcAft>
                <a:spcPts val="300"/>
              </a:spcAft>
            </a:pPr>
            <a:r>
              <a:rPr lang="en-US" dirty="0"/>
              <a:t>Copyright Elsevier or a Society</a:t>
            </a:r>
          </a:p>
          <a:p>
            <a:pPr lvl="1">
              <a:lnSpc>
                <a:spcPct val="110000"/>
              </a:lnSpc>
              <a:spcAft>
                <a:spcPts val="300"/>
              </a:spcAft>
            </a:pPr>
            <a:r>
              <a:rPr lang="en-US" dirty="0"/>
              <a:t>Elsevier user license</a:t>
            </a:r>
          </a:p>
        </p:txBody>
      </p:sp>
      <p:pic>
        <p:nvPicPr>
          <p:cNvPr id="4098" name="Picture 2" descr="A Creator's Guide to Copyright Protection in 2025 &amp; Beyond">
            <a:extLst>
              <a:ext uri="{FF2B5EF4-FFF2-40B4-BE49-F238E27FC236}">
                <a16:creationId xmlns:a16="http://schemas.microsoft.com/office/drawing/2014/main" id="{0564EBFE-6C9E-E013-1698-864456FB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921" y="4727261"/>
            <a:ext cx="5994954" cy="4688201"/>
          </a:xfrm>
          <a:prstGeom prst="rect">
            <a:avLst/>
          </a:prstGeom>
          <a:noFill/>
          <a:extLst>
            <a:ext uri="{909E8E84-426E-40DD-AFC4-6F175D3DCCD1}">
              <a14:hiddenFill xmlns:a14="http://schemas.microsoft.com/office/drawing/2010/main">
                <a:solidFill>
                  <a:srgbClr val="FFFFFF"/>
                </a:solidFill>
              </a14:hiddenFill>
            </a:ext>
          </a:extLst>
        </p:spPr>
      </p:pic>
      <p:sp>
        <p:nvSpPr>
          <p:cNvPr id="4" name="Hexagon 3">
            <a:extLst>
              <a:ext uri="{FF2B5EF4-FFF2-40B4-BE49-F238E27FC236}">
                <a16:creationId xmlns:a16="http://schemas.microsoft.com/office/drawing/2014/main" id="{937E8CAC-EAA9-71C3-A50B-6DBA8E593E26}"/>
              </a:ext>
            </a:extLst>
          </p:cNvPr>
          <p:cNvSpPr/>
          <p:nvPr/>
        </p:nvSpPr>
        <p:spPr>
          <a:xfrm>
            <a:off x="5529264" y="3486151"/>
            <a:ext cx="1879478" cy="1481097"/>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Which is most / least permissive?</a:t>
            </a:r>
          </a:p>
        </p:txBody>
      </p:sp>
      <p:sp>
        <p:nvSpPr>
          <p:cNvPr id="5" name="Google Shape;644;p79">
            <a:extLst>
              <a:ext uri="{FF2B5EF4-FFF2-40B4-BE49-F238E27FC236}">
                <a16:creationId xmlns:a16="http://schemas.microsoft.com/office/drawing/2014/main" id="{AF2537D2-46F9-AAE4-147F-2418171F0601}"/>
              </a:ext>
            </a:extLst>
          </p:cNvPr>
          <p:cNvSpPr txBox="1"/>
          <p:nvPr/>
        </p:nvSpPr>
        <p:spPr>
          <a:xfrm>
            <a:off x="4883003" y="9381813"/>
            <a:ext cx="2258468"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i="1" dirty="0"/>
              <a:t>Ohio State University, CC0</a:t>
            </a:r>
            <a:endParaRPr sz="1300" i="1" dirty="0"/>
          </a:p>
        </p:txBody>
      </p:sp>
    </p:spTree>
    <p:extLst>
      <p:ext uri="{BB962C8B-B14F-4D97-AF65-F5344CB8AC3E}">
        <p14:creationId xmlns:p14="http://schemas.microsoft.com/office/powerpoint/2010/main" val="46009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B83CF-1920-1B8F-CBE5-215843316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26F19-29E9-676C-B9D0-82F67ECE80E5}"/>
              </a:ext>
            </a:extLst>
          </p:cNvPr>
          <p:cNvSpPr>
            <a:spLocks noGrp="1"/>
          </p:cNvSpPr>
          <p:nvPr>
            <p:ph type="title"/>
          </p:nvPr>
        </p:nvSpPr>
        <p:spPr/>
        <p:txBody>
          <a:bodyPr/>
          <a:lstStyle/>
          <a:p>
            <a:r>
              <a:rPr lang="en-US" dirty="0"/>
              <a:t>Licenses for docs</a:t>
            </a:r>
          </a:p>
        </p:txBody>
      </p:sp>
      <p:sp>
        <p:nvSpPr>
          <p:cNvPr id="3" name="Text Placeholder 2">
            <a:extLst>
              <a:ext uri="{FF2B5EF4-FFF2-40B4-BE49-F238E27FC236}">
                <a16:creationId xmlns:a16="http://schemas.microsoft.com/office/drawing/2014/main" id="{51EBC6C0-7865-E9A4-33A6-E9679ECA8BE0}"/>
              </a:ext>
            </a:extLst>
          </p:cNvPr>
          <p:cNvSpPr>
            <a:spLocks noGrp="1"/>
          </p:cNvSpPr>
          <p:nvPr>
            <p:ph type="body" idx="10"/>
          </p:nvPr>
        </p:nvSpPr>
        <p:spPr/>
        <p:txBody>
          <a:bodyPr/>
          <a:lstStyle/>
          <a:p>
            <a:pPr marL="139700" indent="0">
              <a:buNone/>
            </a:pPr>
            <a:r>
              <a:rPr lang="en-US" dirty="0"/>
              <a:t>Why do docs have different licenses than code?</a:t>
            </a:r>
          </a:p>
          <a:p>
            <a:pPr marL="139700" indent="0">
              <a:buNone/>
            </a:pPr>
            <a:endParaRPr lang="en-US" b="1" dirty="0"/>
          </a:p>
          <a:p>
            <a:pPr marL="139700" indent="0">
              <a:buNone/>
            </a:pPr>
            <a:r>
              <a:rPr lang="en-US" b="1" dirty="0"/>
              <a:t>"Software" vs. "Literary Works"</a:t>
            </a:r>
          </a:p>
          <a:p>
            <a:r>
              <a:rPr lang="en-US" dirty="0"/>
              <a:t>Code Licenses (MIT, GPL): are designed for functional works. They deal with things like "compilation," "object code," and "execution.”</a:t>
            </a:r>
          </a:p>
          <a:p>
            <a:r>
              <a:rPr lang="en-US" dirty="0"/>
              <a:t>Creative Commons (CC): Are designed for literary and artistic works. They cover "reproduction," "adaptation," and "display.”</a:t>
            </a:r>
          </a:p>
          <a:p>
            <a:r>
              <a:rPr lang="en-US" dirty="0"/>
              <a:t>Most code licenses don't explicitly address the rights needed for documentation, such as the right to translate a book into another language or the right to print and sell physical copies.</a:t>
            </a:r>
          </a:p>
          <a:p>
            <a:pPr marL="139700" indent="0">
              <a:buNone/>
            </a:pPr>
            <a:endParaRPr lang="en-US" b="1" dirty="0"/>
          </a:p>
          <a:p>
            <a:pPr marL="139700" indent="0">
              <a:buNone/>
            </a:pPr>
            <a:r>
              <a:rPr lang="en-US" b="1" dirty="0"/>
              <a:t>The "Attribution" Problem</a:t>
            </a:r>
          </a:p>
          <a:p>
            <a:r>
              <a:rPr lang="en-US" dirty="0"/>
              <a:t>In the MIT license, the requirement is to keep the "copyright notice and permission notice" in all copies of the software (</a:t>
            </a:r>
            <a:r>
              <a:rPr lang="en-US" dirty="0" err="1"/>
              <a:t>LICENSE.md</a:t>
            </a:r>
            <a:r>
              <a:rPr lang="en-US" dirty="0"/>
              <a:t>)</a:t>
            </a:r>
          </a:p>
          <a:p>
            <a:r>
              <a:rPr lang="en-US" dirty="0"/>
              <a:t>In documentation, CC-BY gives you more flexibility on how you give credit (e.g., a "Credits" page or a footer).</a:t>
            </a:r>
          </a:p>
          <a:p>
            <a:r>
              <a:rPr lang="en-US" dirty="0"/>
              <a:t>Using MIT for a book might legally require you to print the entire MIT license text on every single page or diagram.</a:t>
            </a:r>
          </a:p>
        </p:txBody>
      </p:sp>
      <p:sp>
        <p:nvSpPr>
          <p:cNvPr id="6" name="Hexagon 5">
            <a:extLst>
              <a:ext uri="{FF2B5EF4-FFF2-40B4-BE49-F238E27FC236}">
                <a16:creationId xmlns:a16="http://schemas.microsoft.com/office/drawing/2014/main" id="{CBECE86F-DB0A-7BE1-E3F2-AF36630A65A4}"/>
              </a:ext>
            </a:extLst>
          </p:cNvPr>
          <p:cNvSpPr/>
          <p:nvPr/>
        </p:nvSpPr>
        <p:spPr>
          <a:xfrm>
            <a:off x="4686300" y="7972425"/>
            <a:ext cx="2187575" cy="1674725"/>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How would you like your research outputs to be licensed?</a:t>
            </a:r>
          </a:p>
        </p:txBody>
      </p:sp>
    </p:spTree>
    <p:extLst>
      <p:ext uri="{BB962C8B-B14F-4D97-AF65-F5344CB8AC3E}">
        <p14:creationId xmlns:p14="http://schemas.microsoft.com/office/powerpoint/2010/main" val="253703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B478D8-F98B-E79B-4B7D-2819E44569CF}"/>
              </a:ext>
            </a:extLst>
          </p:cNvPr>
          <p:cNvSpPr>
            <a:spLocks noGrp="1"/>
          </p:cNvSpPr>
          <p:nvPr>
            <p:ph type="title"/>
          </p:nvPr>
        </p:nvSpPr>
        <p:spPr/>
        <p:txBody>
          <a:bodyPr/>
          <a:lstStyle/>
          <a:p>
            <a:r>
              <a:rPr lang="en-US" dirty="0"/>
              <a:t>Licenses for hardware</a:t>
            </a:r>
          </a:p>
        </p:txBody>
      </p:sp>
      <p:sp>
        <p:nvSpPr>
          <p:cNvPr id="5" name="Text Placeholder 4">
            <a:extLst>
              <a:ext uri="{FF2B5EF4-FFF2-40B4-BE49-F238E27FC236}">
                <a16:creationId xmlns:a16="http://schemas.microsoft.com/office/drawing/2014/main" id="{3D46DB08-56D1-7338-D393-21E5D0A9EF9D}"/>
              </a:ext>
            </a:extLst>
          </p:cNvPr>
          <p:cNvSpPr>
            <a:spLocks noGrp="1"/>
          </p:cNvSpPr>
          <p:nvPr>
            <p:ph type="body" idx="10"/>
          </p:nvPr>
        </p:nvSpPr>
        <p:spPr/>
        <p:txBody>
          <a:bodyPr/>
          <a:lstStyle/>
          <a:p>
            <a:r>
              <a:rPr lang="en-US" dirty="0"/>
              <a:t>Follow similar permissive &lt; &gt; copyleft spectrum</a:t>
            </a:r>
          </a:p>
          <a:p>
            <a:pPr marL="139700" indent="0">
              <a:buNone/>
            </a:pPr>
            <a:endParaRPr lang="en-US" dirty="0"/>
          </a:p>
          <a:p>
            <a:pPr marL="139700" indent="0">
              <a:buNone/>
            </a:pPr>
            <a:r>
              <a:rPr lang="en-US" b="1" dirty="0"/>
              <a:t>The "Right to Manufacture"</a:t>
            </a:r>
          </a:p>
          <a:p>
            <a:r>
              <a:rPr lang="en-US" dirty="0"/>
              <a:t>”Copying" involves buying components, soldering, and assembly.</a:t>
            </a:r>
          </a:p>
          <a:p>
            <a:r>
              <a:rPr lang="en-US" dirty="0"/>
              <a:t>A hardware license gives you the legal right to manufacture a physical version of the design.</a:t>
            </a:r>
          </a:p>
          <a:p>
            <a:r>
              <a:rPr lang="en-US" dirty="0"/>
              <a:t>Without a hardware-specific license, someone might have the right to look at your circuit diagram (protected by copyright), but they might not technically have the right to build and sell the physical item if the "utility" isn't covered by the license.</a:t>
            </a:r>
          </a:p>
          <a:p>
            <a:endParaRPr lang="en-US" dirty="0"/>
          </a:p>
          <a:p>
            <a:pPr marL="139700" indent="0">
              <a:buNone/>
            </a:pPr>
            <a:r>
              <a:rPr lang="en-US" b="1" dirty="0"/>
              <a:t>The Patent "Safety Net"</a:t>
            </a:r>
          </a:p>
          <a:p>
            <a:r>
              <a:rPr lang="en-US" dirty="0"/>
              <a:t>Copyright protects how ideas are written down. Patents protect how things work.</a:t>
            </a:r>
          </a:p>
          <a:p>
            <a:r>
              <a:rPr lang="en-US" dirty="0"/>
              <a:t>If you share a new sensor design under a documentation license, a company could file a patent on the "invention," and then sue you for making your own device.</a:t>
            </a:r>
          </a:p>
          <a:p>
            <a:r>
              <a:rPr lang="en-US" dirty="0"/>
              <a:t>Licenses like CERN-OHL or </a:t>
            </a:r>
            <a:r>
              <a:rPr lang="en-US" dirty="0" err="1"/>
              <a:t>Solderpad</a:t>
            </a:r>
            <a:r>
              <a:rPr lang="en-US" dirty="0"/>
              <a:t> include "Patent Grants." This means anyone who contributes to the project effectively says: "I promise not to sue anyone for using any patents I have that are part of this design."</a:t>
            </a:r>
          </a:p>
          <a:p>
            <a:endParaRPr lang="en-US" dirty="0"/>
          </a:p>
          <a:p>
            <a:pPr marL="139700" indent="0">
              <a:buNone/>
            </a:pPr>
            <a:r>
              <a:rPr lang="en-US" b="1" dirty="0"/>
              <a:t>The "Physical" Attribution</a:t>
            </a:r>
          </a:p>
          <a:p>
            <a:r>
              <a:rPr lang="en-US" dirty="0"/>
              <a:t>Hardware licenses often include clauses about "Notice Retention" on the physical object.</a:t>
            </a:r>
          </a:p>
          <a:p>
            <a:r>
              <a:rPr lang="en-US" dirty="0"/>
              <a:t>Hardware licenses specify where/how the license is identified on the physical item.</a:t>
            </a:r>
          </a:p>
        </p:txBody>
      </p:sp>
    </p:spTree>
    <p:extLst>
      <p:ext uri="{BB962C8B-B14F-4D97-AF65-F5344CB8AC3E}">
        <p14:creationId xmlns:p14="http://schemas.microsoft.com/office/powerpoint/2010/main" val="2217493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2A34-B64C-5E4B-8F3E-181F7B1835E7}"/>
              </a:ext>
            </a:extLst>
          </p:cNvPr>
          <p:cNvSpPr>
            <a:spLocks noGrp="1"/>
          </p:cNvSpPr>
          <p:nvPr>
            <p:ph type="title"/>
          </p:nvPr>
        </p:nvSpPr>
        <p:spPr/>
        <p:txBody>
          <a:bodyPr/>
          <a:lstStyle/>
          <a:p>
            <a:r>
              <a:rPr lang="en-US" dirty="0"/>
              <a:t>Summary slide</a:t>
            </a:r>
          </a:p>
        </p:txBody>
      </p:sp>
      <p:sp>
        <p:nvSpPr>
          <p:cNvPr id="3" name="Text Placeholder 2">
            <a:extLst>
              <a:ext uri="{FF2B5EF4-FFF2-40B4-BE49-F238E27FC236}">
                <a16:creationId xmlns:a16="http://schemas.microsoft.com/office/drawing/2014/main" id="{38BB356E-08B6-80DA-B394-10F8E69456AE}"/>
              </a:ext>
            </a:extLst>
          </p:cNvPr>
          <p:cNvSpPr>
            <a:spLocks noGrp="1"/>
          </p:cNvSpPr>
          <p:nvPr>
            <p:ph type="body" idx="10"/>
          </p:nvPr>
        </p:nvSpPr>
        <p:spPr/>
        <p:txBody>
          <a:bodyPr/>
          <a:lstStyle/>
          <a:p>
            <a:pPr marL="139700" indent="0">
              <a:buNone/>
            </a:pPr>
            <a:r>
              <a:rPr lang="en-US" sz="3200" dirty="0"/>
              <a:t>🌞 🏝️ 🕶️ 🍉 ☀️ ⛱️ 🌞 🏝️ 🕶️ 🍉 ☀️ ⛱️</a:t>
            </a:r>
            <a:endParaRPr lang="en-US" sz="2600" dirty="0"/>
          </a:p>
          <a:p>
            <a:pPr>
              <a:spcBef>
                <a:spcPts val="1800"/>
              </a:spcBef>
            </a:pPr>
            <a:r>
              <a:rPr lang="en-US" dirty="0"/>
              <a:t>We want to </a:t>
            </a:r>
            <a:r>
              <a:rPr lang="en-US" b="1" dirty="0"/>
              <a:t>share our work </a:t>
            </a:r>
            <a:r>
              <a:rPr lang="en-US" dirty="0"/>
              <a:t>so our research can have the greatest impact!</a:t>
            </a:r>
          </a:p>
          <a:p>
            <a:pPr>
              <a:spcBef>
                <a:spcPts val="1800"/>
              </a:spcBef>
            </a:pPr>
            <a:r>
              <a:rPr lang="en-US" dirty="0"/>
              <a:t>Sharing on GitHub enables the use of a well tested mechanism to receive the input of others</a:t>
            </a:r>
          </a:p>
          <a:p>
            <a:pPr lvl="1">
              <a:lnSpc>
                <a:spcPct val="110000"/>
              </a:lnSpc>
            </a:pPr>
            <a:r>
              <a:rPr lang="en-US" dirty="0"/>
              <a:t>More contributions been </a:t>
            </a:r>
            <a:r>
              <a:rPr lang="en-US" b="1" dirty="0"/>
              <a:t>more robust </a:t>
            </a:r>
            <a:r>
              <a:rPr lang="en-US" dirty="0"/>
              <a:t>and potentially more impactful</a:t>
            </a:r>
          </a:p>
          <a:p>
            <a:pPr lvl="1">
              <a:lnSpc>
                <a:spcPct val="110000"/>
              </a:lnSpc>
            </a:pPr>
            <a:r>
              <a:rPr lang="en-US" dirty="0"/>
              <a:t>Contributions are </a:t>
            </a:r>
            <a:r>
              <a:rPr lang="en-US" b="1" dirty="0"/>
              <a:t>attributed and version controlled</a:t>
            </a:r>
          </a:p>
          <a:p>
            <a:pPr>
              <a:spcBef>
                <a:spcPts val="1800"/>
              </a:spcBef>
            </a:pPr>
            <a:r>
              <a:rPr lang="en-US" dirty="0"/>
              <a:t>When we share, we should always apply a license so we can control </a:t>
            </a:r>
            <a:r>
              <a:rPr lang="en-US" b="1" dirty="0"/>
              <a:t>how our outputs are used on by whom</a:t>
            </a:r>
            <a:r>
              <a:rPr lang="en-US" dirty="0"/>
              <a:t>.</a:t>
            </a:r>
          </a:p>
          <a:p>
            <a:pPr lvl="1">
              <a:lnSpc>
                <a:spcPct val="110000"/>
              </a:lnSpc>
            </a:pPr>
            <a:r>
              <a:rPr lang="en-US" dirty="0"/>
              <a:t>Licenses can be </a:t>
            </a:r>
            <a:r>
              <a:rPr lang="en-US" b="1" dirty="0"/>
              <a:t>more or less restrictive</a:t>
            </a:r>
          </a:p>
          <a:p>
            <a:pPr lvl="1">
              <a:lnSpc>
                <a:spcPct val="110000"/>
              </a:lnSpc>
            </a:pPr>
            <a:r>
              <a:rPr lang="en-US" dirty="0"/>
              <a:t>Software documentation and hardware all have specific license types which </a:t>
            </a:r>
            <a:r>
              <a:rPr lang="en-US" b="1" dirty="0"/>
              <a:t>legal terms appropriate </a:t>
            </a:r>
            <a:r>
              <a:rPr lang="en-US" dirty="0"/>
              <a:t>to different outputs</a:t>
            </a:r>
          </a:p>
          <a:p>
            <a:pPr marL="139700" indent="0">
              <a:buNone/>
            </a:pPr>
            <a:endParaRPr lang="en-US" sz="3200" dirty="0"/>
          </a:p>
          <a:p>
            <a:pPr marL="139700" indent="0">
              <a:buNone/>
            </a:pPr>
            <a:r>
              <a:rPr lang="en-US" sz="3200" dirty="0"/>
              <a:t>🌞 🏝️ 🕶️ 🍉 ☀️ ⛱️ 🌞 🏝️ 🕶️ 🍉 ☀️ ⛱️</a:t>
            </a:r>
          </a:p>
          <a:p>
            <a:pPr marL="139700" indent="0">
              <a:buNone/>
            </a:pPr>
            <a:endParaRPr lang="en-US" dirty="0"/>
          </a:p>
          <a:p>
            <a:pPr marL="139700" indent="0">
              <a:buNone/>
            </a:pPr>
            <a:endParaRPr lang="en-US" dirty="0"/>
          </a:p>
          <a:p>
            <a:pPr lvl="1"/>
            <a:endParaRPr lang="en-US" dirty="0"/>
          </a:p>
        </p:txBody>
      </p:sp>
    </p:spTree>
    <p:extLst>
      <p:ext uri="{BB962C8B-B14F-4D97-AF65-F5344CB8AC3E}">
        <p14:creationId xmlns:p14="http://schemas.microsoft.com/office/powerpoint/2010/main" val="244581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6309-98E6-A2F2-7EC9-2728BBB67796}"/>
              </a:ext>
            </a:extLst>
          </p:cNvPr>
          <p:cNvSpPr>
            <a:spLocks noGrp="1"/>
          </p:cNvSpPr>
          <p:nvPr>
            <p:ph type="title"/>
          </p:nvPr>
        </p:nvSpPr>
        <p:spPr/>
        <p:txBody>
          <a:bodyPr/>
          <a:lstStyle/>
          <a:p>
            <a:r>
              <a:rPr lang="en-US" dirty="0"/>
              <a:t>Part 3: Using GitHub</a:t>
            </a:r>
          </a:p>
        </p:txBody>
      </p:sp>
      <p:sp>
        <p:nvSpPr>
          <p:cNvPr id="3" name="Text Placeholder 2">
            <a:extLst>
              <a:ext uri="{FF2B5EF4-FFF2-40B4-BE49-F238E27FC236}">
                <a16:creationId xmlns:a16="http://schemas.microsoft.com/office/drawing/2014/main" id="{FC004274-C330-1276-03DC-E352C3AE6825}"/>
              </a:ext>
            </a:extLst>
          </p:cNvPr>
          <p:cNvSpPr>
            <a:spLocks noGrp="1"/>
          </p:cNvSpPr>
          <p:nvPr>
            <p:ph type="body" idx="10"/>
          </p:nvPr>
        </p:nvSpPr>
        <p:spPr/>
        <p:txBody>
          <a:bodyPr/>
          <a:lstStyle/>
          <a:p>
            <a:r>
              <a:rPr lang="en-US" dirty="0"/>
              <a:t>For some repos you might have a ‘local’ copy on your computer and a ‘remote’ copy on GitHub</a:t>
            </a:r>
          </a:p>
          <a:p>
            <a:r>
              <a:rPr lang="en-US" dirty="0"/>
              <a:t>Personally, I have a local copy where I want to do more complicated editing</a:t>
            </a:r>
          </a:p>
          <a:p>
            <a:pPr marL="139700" indent="0">
              <a:buNone/>
            </a:pPr>
            <a:endParaRPr lang="en-US" b="1" dirty="0"/>
          </a:p>
          <a:p>
            <a:pPr marL="139700" indent="0">
              <a:buNone/>
            </a:pPr>
            <a:r>
              <a:rPr lang="en-US" b="1" dirty="0"/>
              <a:t>Pushing your local changes to your remote</a:t>
            </a:r>
          </a:p>
          <a:p>
            <a:r>
              <a:rPr lang="en-US" dirty="0"/>
              <a:t>Directory must first be </a:t>
            </a:r>
            <a:r>
              <a:rPr lang="en-US" dirty="0" err="1"/>
              <a:t>initialised</a:t>
            </a:r>
            <a:r>
              <a:rPr lang="en-US" dirty="0"/>
              <a:t> for git (ready to be tracked)</a:t>
            </a:r>
            <a:endPar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r>
              <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&gt; git status</a:t>
            </a:r>
          </a:p>
          <a:p>
            <a:pPr marL="139700" indent="0">
              <a:buNone/>
            </a:pPr>
            <a:r>
              <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&gt; git add [filename]</a:t>
            </a:r>
          </a:p>
          <a:p>
            <a:pPr marL="139700" indent="0">
              <a:buNone/>
            </a:pPr>
            <a:r>
              <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&gt; git commit –m “[describe the change]”</a:t>
            </a:r>
          </a:p>
          <a:p>
            <a:pPr marL="139700" indent="0">
              <a:buNone/>
            </a:pPr>
            <a:r>
              <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&gt; git push</a:t>
            </a:r>
          </a:p>
          <a:p>
            <a:pPr marL="139700" indent="0">
              <a:buNone/>
            </a:pPr>
            <a:endPar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endPar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endParaRPr lang="en-US" dirty="0"/>
          </a:p>
        </p:txBody>
      </p:sp>
      <p:pic>
        <p:nvPicPr>
          <p:cNvPr id="14" name="Picture 13" descr="A computer screen shot of a program&#10;&#10;AI-generated content may be incorrect.">
            <a:extLst>
              <a:ext uri="{FF2B5EF4-FFF2-40B4-BE49-F238E27FC236}">
                <a16:creationId xmlns:a16="http://schemas.microsoft.com/office/drawing/2014/main" id="{13258C40-4375-11AC-4E61-30F2FAF29994}"/>
              </a:ext>
            </a:extLst>
          </p:cNvPr>
          <p:cNvPicPr>
            <a:picLocks noChangeAspect="1"/>
          </p:cNvPicPr>
          <p:nvPr/>
        </p:nvPicPr>
        <p:blipFill>
          <a:blip r:embed="rId2"/>
          <a:stretch>
            <a:fillRect/>
          </a:stretch>
        </p:blipFill>
        <p:spPr>
          <a:xfrm>
            <a:off x="441414" y="5045869"/>
            <a:ext cx="6676846" cy="5235705"/>
          </a:xfrm>
          <a:prstGeom prst="rect">
            <a:avLst/>
          </a:prstGeom>
        </p:spPr>
      </p:pic>
    </p:spTree>
    <p:extLst>
      <p:ext uri="{BB962C8B-B14F-4D97-AF65-F5344CB8AC3E}">
        <p14:creationId xmlns:p14="http://schemas.microsoft.com/office/powerpoint/2010/main" val="164306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83403-B813-59A7-57DA-A07F7DC105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951D3-8973-BDCD-4A59-8A401857F3D7}"/>
              </a:ext>
            </a:extLst>
          </p:cNvPr>
          <p:cNvSpPr>
            <a:spLocks noGrp="1"/>
          </p:cNvSpPr>
          <p:nvPr>
            <p:ph type="title"/>
          </p:nvPr>
        </p:nvSpPr>
        <p:spPr/>
        <p:txBody>
          <a:bodyPr/>
          <a:lstStyle/>
          <a:p>
            <a:r>
              <a:rPr lang="en-US" dirty="0"/>
              <a:t>Part 3: Using GitHub</a:t>
            </a:r>
          </a:p>
        </p:txBody>
      </p:sp>
      <p:sp>
        <p:nvSpPr>
          <p:cNvPr id="3" name="Text Placeholder 2">
            <a:extLst>
              <a:ext uri="{FF2B5EF4-FFF2-40B4-BE49-F238E27FC236}">
                <a16:creationId xmlns:a16="http://schemas.microsoft.com/office/drawing/2014/main" id="{AD2E4C81-85D1-58C6-29E9-2E6DBE5494DE}"/>
              </a:ext>
            </a:extLst>
          </p:cNvPr>
          <p:cNvSpPr>
            <a:spLocks noGrp="1"/>
          </p:cNvSpPr>
          <p:nvPr>
            <p:ph type="body" idx="10"/>
          </p:nvPr>
        </p:nvSpPr>
        <p:spPr/>
        <p:txBody>
          <a:bodyPr/>
          <a:lstStyle/>
          <a:p>
            <a:pPr marL="139700" indent="0">
              <a:buNone/>
            </a:pPr>
            <a:r>
              <a:rPr lang="en-US" b="1" dirty="0"/>
              <a:t>Making online changes to your remote</a:t>
            </a:r>
          </a:p>
          <a:p>
            <a:pPr marL="482600" indent="-342900">
              <a:buAutoNum type="arabicPeriod"/>
            </a:pPr>
            <a:r>
              <a:rPr lang="en-US" dirty="0"/>
              <a:t>Find the file</a:t>
            </a:r>
          </a:p>
          <a:p>
            <a:pPr marL="482600" indent="-342900">
              <a:buAutoNum type="arabicPeriod"/>
            </a:pPr>
            <a:r>
              <a:rPr lang="en-US" dirty="0"/>
              <a:t>&lt;Edit this file&gt;</a:t>
            </a:r>
          </a:p>
          <a:p>
            <a:pPr marL="482600" indent="-342900">
              <a:buAutoNum type="arabicPeriod"/>
            </a:pPr>
            <a:r>
              <a:rPr lang="en-US" dirty="0"/>
              <a:t>Make the change</a:t>
            </a:r>
          </a:p>
          <a:p>
            <a:pPr marL="482600" indent="-342900">
              <a:buAutoNum type="arabicPeriod"/>
            </a:pPr>
            <a:r>
              <a:rPr lang="en-US" dirty="0"/>
              <a:t>&lt;Commit changes&gt;</a:t>
            </a:r>
          </a:p>
          <a:p>
            <a:endParaRPr lang="en-US"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endParaRPr lang="en-US"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endPar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endParaRPr lang="en-US" dirty="0"/>
          </a:p>
        </p:txBody>
      </p:sp>
      <p:pic>
        <p:nvPicPr>
          <p:cNvPr id="7" name="Picture 6" descr="A screenshot of a computer&#10;&#10;AI-generated content may be incorrect.">
            <a:extLst>
              <a:ext uri="{FF2B5EF4-FFF2-40B4-BE49-F238E27FC236}">
                <a16:creationId xmlns:a16="http://schemas.microsoft.com/office/drawing/2014/main" id="{90013E8E-D048-52D5-E63A-A1A3280C10BC}"/>
              </a:ext>
            </a:extLst>
          </p:cNvPr>
          <p:cNvPicPr>
            <a:picLocks noChangeAspect="1"/>
          </p:cNvPicPr>
          <p:nvPr/>
        </p:nvPicPr>
        <p:blipFill>
          <a:blip r:embed="rId2"/>
          <a:stretch>
            <a:fillRect/>
          </a:stretch>
        </p:blipFill>
        <p:spPr>
          <a:xfrm>
            <a:off x="3837699" y="2224944"/>
            <a:ext cx="3403600" cy="1663700"/>
          </a:xfrm>
          <a:prstGeom prst="rect">
            <a:avLst/>
          </a:prstGeom>
        </p:spPr>
      </p:pic>
      <p:sp>
        <p:nvSpPr>
          <p:cNvPr id="8" name="Oval 7">
            <a:extLst>
              <a:ext uri="{FF2B5EF4-FFF2-40B4-BE49-F238E27FC236}">
                <a16:creationId xmlns:a16="http://schemas.microsoft.com/office/drawing/2014/main" id="{CD442DC3-C94A-A20D-33F3-6ED9AB22C2AC}"/>
              </a:ext>
            </a:extLst>
          </p:cNvPr>
          <p:cNvSpPr/>
          <p:nvPr/>
        </p:nvSpPr>
        <p:spPr>
          <a:xfrm>
            <a:off x="5731587" y="3056794"/>
            <a:ext cx="600075" cy="540545"/>
          </a:xfrm>
          <a:prstGeom prst="ellipse">
            <a:avLst/>
          </a:prstGeom>
          <a:noFill/>
          <a:ln w="76200">
            <a:solidFill>
              <a:srgbClr val="FAA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een and black rectangles with black text&#10;&#10;AI-generated content may be incorrect.">
            <a:extLst>
              <a:ext uri="{FF2B5EF4-FFF2-40B4-BE49-F238E27FC236}">
                <a16:creationId xmlns:a16="http://schemas.microsoft.com/office/drawing/2014/main" id="{01BF808F-73ED-9515-34FA-17D6A3F85928}"/>
              </a:ext>
            </a:extLst>
          </p:cNvPr>
          <p:cNvPicPr>
            <a:picLocks noChangeAspect="1"/>
          </p:cNvPicPr>
          <p:nvPr/>
        </p:nvPicPr>
        <p:blipFill>
          <a:blip r:embed="rId3"/>
          <a:stretch>
            <a:fillRect/>
          </a:stretch>
        </p:blipFill>
        <p:spPr>
          <a:xfrm>
            <a:off x="2999499" y="3869328"/>
            <a:ext cx="4241800" cy="87630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79583144-B1E1-FA1D-3E99-25396B3C2F90}"/>
              </a:ext>
            </a:extLst>
          </p:cNvPr>
          <p:cNvPicPr>
            <a:picLocks noChangeAspect="1"/>
          </p:cNvPicPr>
          <p:nvPr/>
        </p:nvPicPr>
        <p:blipFill>
          <a:blip r:embed="rId4"/>
          <a:stretch>
            <a:fillRect/>
          </a:stretch>
        </p:blipFill>
        <p:spPr>
          <a:xfrm>
            <a:off x="3009191" y="5017617"/>
            <a:ext cx="4092409" cy="4261517"/>
          </a:xfrm>
          <a:prstGeom prst="rect">
            <a:avLst/>
          </a:prstGeom>
        </p:spPr>
      </p:pic>
    </p:spTree>
    <p:extLst>
      <p:ext uri="{BB962C8B-B14F-4D97-AF65-F5344CB8AC3E}">
        <p14:creationId xmlns:p14="http://schemas.microsoft.com/office/powerpoint/2010/main" val="371684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4" name="Title 3">
            <a:extLst>
              <a:ext uri="{FF2B5EF4-FFF2-40B4-BE49-F238E27FC236}">
                <a16:creationId xmlns:a16="http://schemas.microsoft.com/office/drawing/2014/main" id="{2DDEDF89-3CC2-6109-42CD-A6D63FE37281}"/>
              </a:ext>
            </a:extLst>
          </p:cNvPr>
          <p:cNvSpPr>
            <a:spLocks noGrp="1"/>
          </p:cNvSpPr>
          <p:nvPr>
            <p:ph type="title"/>
          </p:nvPr>
        </p:nvSpPr>
        <p:spPr/>
        <p:txBody>
          <a:bodyPr/>
          <a:lstStyle/>
          <a:p>
            <a:r>
              <a:rPr lang="en-US" dirty="0"/>
              <a:t>Housekeeping</a:t>
            </a:r>
          </a:p>
        </p:txBody>
      </p:sp>
      <p:sp>
        <p:nvSpPr>
          <p:cNvPr id="5" name="Text Placeholder 4">
            <a:extLst>
              <a:ext uri="{FF2B5EF4-FFF2-40B4-BE49-F238E27FC236}">
                <a16:creationId xmlns:a16="http://schemas.microsoft.com/office/drawing/2014/main" id="{7F65EFB8-310B-2748-BCFA-DCB3A568F0DF}"/>
              </a:ext>
            </a:extLst>
          </p:cNvPr>
          <p:cNvSpPr>
            <a:spLocks noGrp="1"/>
          </p:cNvSpPr>
          <p:nvPr>
            <p:ph type="body" idx="1"/>
          </p:nvPr>
        </p:nvSpPr>
        <p:spPr/>
        <p:txBody>
          <a:bodyPr/>
          <a:lstStyle/>
          <a:p>
            <a:pPr>
              <a:lnSpc>
                <a:spcPct val="110000"/>
              </a:lnSpc>
              <a:spcAft>
                <a:spcPts val="300"/>
              </a:spcAft>
            </a:pPr>
            <a:r>
              <a:rPr lang="en-US" dirty="0">
                <a:solidFill>
                  <a:schemeClr val="tx1"/>
                </a:solidFill>
              </a:rPr>
              <a:t>Slides and links available at: </a:t>
            </a:r>
          </a:p>
          <a:p>
            <a:pPr lvl="1">
              <a:lnSpc>
                <a:spcPct val="110000"/>
              </a:lnSpc>
              <a:spcAft>
                <a:spcPts val="300"/>
              </a:spcAft>
            </a:pPr>
            <a:r>
              <a:rPr lang="en-US" dirty="0">
                <a:solidFill>
                  <a:schemeClr val="tx1"/>
                </a:solidFill>
                <a:hlinkClick r:id="rId3">
                  <a:extLst>
                    <a:ext uri="{A12FA001-AC4F-418D-AE19-62706E023703}">
                      <ahyp:hlinkClr xmlns:ahyp="http://schemas.microsoft.com/office/drawing/2018/hyperlinkcolor" val="tx"/>
                    </a:ext>
                  </a:extLst>
                </a:hlinkClick>
              </a:rPr>
              <a:t>https://github.com/the-turing-way/gitgood</a:t>
            </a:r>
            <a:r>
              <a:rPr lang="en-US" dirty="0">
                <a:solidFill>
                  <a:schemeClr val="tx1"/>
                </a:solidFill>
              </a:rPr>
              <a:t>  </a:t>
            </a:r>
          </a:p>
          <a:p>
            <a:pPr>
              <a:lnSpc>
                <a:spcPct val="110000"/>
              </a:lnSpc>
              <a:spcAft>
                <a:spcPts val="300"/>
              </a:spcAft>
            </a:pPr>
            <a:endParaRPr lang="en-US" dirty="0">
              <a:solidFill>
                <a:schemeClr val="tx1"/>
              </a:solidFill>
            </a:endParaRPr>
          </a:p>
          <a:p>
            <a:pPr>
              <a:lnSpc>
                <a:spcPct val="110000"/>
              </a:lnSpc>
              <a:spcAft>
                <a:spcPts val="300"/>
              </a:spcAft>
            </a:pPr>
            <a:r>
              <a:rPr lang="en-US" dirty="0">
                <a:solidFill>
                  <a:schemeClr val="tx1"/>
                </a:solidFill>
              </a:rPr>
              <a:t>Recording: </a:t>
            </a:r>
            <a:r>
              <a:rPr lang="en-US" b="1" dirty="0">
                <a:solidFill>
                  <a:schemeClr val="tx1"/>
                </a:solidFill>
              </a:rPr>
              <a:t>Camera off / chat </a:t>
            </a:r>
            <a:r>
              <a:rPr lang="en-US" dirty="0">
                <a:solidFill>
                  <a:schemeClr val="tx1"/>
                </a:solidFill>
              </a:rPr>
              <a:t>if you don’t want to be attributed</a:t>
            </a:r>
          </a:p>
          <a:p>
            <a:pPr>
              <a:lnSpc>
                <a:spcPct val="110000"/>
              </a:lnSpc>
              <a:spcAft>
                <a:spcPts val="300"/>
              </a:spcAft>
            </a:pPr>
            <a:r>
              <a:rPr lang="en-US" dirty="0">
                <a:solidFill>
                  <a:schemeClr val="tx1"/>
                </a:solidFill>
              </a:rPr>
              <a:t>Add questions to </a:t>
            </a:r>
            <a:r>
              <a:rPr lang="en-US" b="1" dirty="0">
                <a:solidFill>
                  <a:schemeClr val="tx1"/>
                </a:solidFill>
              </a:rPr>
              <a:t>zoom chat</a:t>
            </a:r>
          </a:p>
          <a:p>
            <a:pPr>
              <a:lnSpc>
                <a:spcPct val="110000"/>
              </a:lnSpc>
              <a:spcAft>
                <a:spcPts val="300"/>
              </a:spcAft>
            </a:pPr>
            <a:r>
              <a:rPr lang="en-US" dirty="0">
                <a:solidFill>
                  <a:schemeClr val="tx1"/>
                </a:solidFill>
              </a:rPr>
              <a:t>Use </a:t>
            </a:r>
            <a:r>
              <a:rPr lang="en-US" b="1" dirty="0">
                <a:solidFill>
                  <a:schemeClr val="tx1"/>
                </a:solidFill>
              </a:rPr>
              <a:t>raise hands to speak </a:t>
            </a:r>
            <a:r>
              <a:rPr lang="en-US" dirty="0">
                <a:solidFill>
                  <a:schemeClr val="tx1"/>
                </a:solidFill>
              </a:rPr>
              <a:t>and </a:t>
            </a:r>
            <a:r>
              <a:rPr lang="en-US" b="1" dirty="0">
                <a:solidFill>
                  <a:schemeClr val="tx1"/>
                </a:solidFill>
              </a:rPr>
              <a:t>use zoom reactions </a:t>
            </a:r>
            <a:r>
              <a:rPr lang="en-US" dirty="0">
                <a:solidFill>
                  <a:schemeClr val="tx1"/>
                </a:solidFill>
              </a:rPr>
              <a:t>to let us know when you have finished an activity</a:t>
            </a:r>
            <a:endParaRPr lang="en-US" b="1" dirty="0">
              <a:solidFill>
                <a:schemeClr val="tx1"/>
              </a:solidFill>
            </a:endParaRPr>
          </a:p>
          <a:p>
            <a:pPr>
              <a:lnSpc>
                <a:spcPct val="110000"/>
              </a:lnSpc>
              <a:spcAft>
                <a:spcPts val="300"/>
              </a:spcAft>
            </a:pPr>
            <a:r>
              <a:rPr lang="en-US" dirty="0">
                <a:solidFill>
                  <a:schemeClr val="tx1"/>
                </a:solidFill>
              </a:rPr>
              <a:t>We are operating under the McGill Faculty of Medicine and Health Sciences </a:t>
            </a:r>
            <a:r>
              <a:rPr lang="en-US" b="1" dirty="0">
                <a:solidFill>
                  <a:schemeClr val="tx1"/>
                </a:solidFill>
              </a:rPr>
              <a:t>Code of Conduct</a:t>
            </a:r>
          </a:p>
          <a:p>
            <a:pPr lvl="1">
              <a:lnSpc>
                <a:spcPct val="110000"/>
              </a:lnSpc>
              <a:spcAft>
                <a:spcPts val="300"/>
              </a:spcAft>
            </a:pPr>
            <a:r>
              <a:rPr lang="en-US" dirty="0">
                <a:solidFill>
                  <a:schemeClr val="tx1"/>
                </a:solidFill>
              </a:rPr>
              <a:t>“…demonstrate respect and appreciation for [your] colleagues…”</a:t>
            </a:r>
          </a:p>
          <a:p>
            <a:pPr lvl="1">
              <a:lnSpc>
                <a:spcPct val="110000"/>
              </a:lnSpc>
              <a:spcAft>
                <a:spcPts val="300"/>
              </a:spcAft>
            </a:pPr>
            <a:r>
              <a:rPr lang="en-US" dirty="0">
                <a:solidFill>
                  <a:srgbClr val="000000"/>
                </a:solidFill>
                <a:hlinkClick r:id="rId4">
                  <a:extLst>
                    <a:ext uri="{A12FA001-AC4F-418D-AE19-62706E023703}">
                      <ahyp:hlinkClr xmlns:ahyp="http://schemas.microsoft.com/office/drawing/2018/hyperlinkcolor" val="tx"/>
                    </a:ext>
                  </a:extLst>
                </a:hlinkClick>
              </a:rPr>
              <a:t>https://www.mcgill.ca/medhealthsci/about/our-vision-mission-values/</a:t>
            </a:r>
            <a:r>
              <a:rPr lang="en-US" dirty="0">
                <a:solidFill>
                  <a:schemeClr val="tx1"/>
                </a:solidFill>
                <a:hlinkClick r:id="rId4">
                  <a:extLst>
                    <a:ext uri="{A12FA001-AC4F-418D-AE19-62706E023703}">
                      <ahyp:hlinkClr xmlns:ahyp="http://schemas.microsoft.com/office/drawing/2018/hyperlinkcolor" val="tx"/>
                    </a:ext>
                  </a:extLst>
                </a:hlinkClick>
              </a:rPr>
              <a:t>code-conduct</a:t>
            </a:r>
            <a:r>
              <a:rPr lang="en-US" dirty="0">
                <a:solidFill>
                  <a:schemeClr val="tx1"/>
                </a:solidFill>
              </a:rPr>
              <a:t> </a:t>
            </a:r>
          </a:p>
          <a:p>
            <a:pPr lvl="1">
              <a:lnSpc>
                <a:spcPct val="110000"/>
              </a:lnSpc>
              <a:spcAft>
                <a:spcPts val="300"/>
              </a:spcAft>
            </a:pPr>
            <a:r>
              <a:rPr lang="en-US" dirty="0">
                <a:solidFill>
                  <a:schemeClr val="tx1"/>
                </a:solidFill>
              </a:rPr>
              <a:t>See Appendix 1 for reporting procedures</a:t>
            </a:r>
          </a:p>
          <a:p>
            <a:pPr>
              <a:lnSpc>
                <a:spcPct val="110000"/>
              </a:lnSpc>
              <a:spcAft>
                <a:spcPts val="300"/>
              </a:spcAft>
            </a:pPr>
            <a:endParaRPr lang="en-US" dirty="0">
              <a:solidFill>
                <a:schemeClr val="tx1"/>
              </a:solidFill>
            </a:endParaRPr>
          </a:p>
          <a:p>
            <a:pPr>
              <a:lnSpc>
                <a:spcPct val="110000"/>
              </a:lnSpc>
              <a:spcAft>
                <a:spcPts val="300"/>
              </a:spcAft>
            </a:pPr>
            <a:r>
              <a:rPr lang="en-US" dirty="0">
                <a:solidFill>
                  <a:schemeClr val="tx1"/>
                </a:solidFill>
              </a:rPr>
              <a:t>You will need a </a:t>
            </a:r>
            <a:r>
              <a:rPr lang="en-US" b="1" dirty="0" err="1">
                <a:solidFill>
                  <a:schemeClr val="tx1"/>
                </a:solidFill>
              </a:rPr>
              <a:t>github</a:t>
            </a:r>
            <a:r>
              <a:rPr lang="en-US" b="1" dirty="0">
                <a:solidFill>
                  <a:schemeClr val="tx1"/>
                </a:solidFill>
              </a:rPr>
              <a:t> account </a:t>
            </a:r>
            <a:r>
              <a:rPr lang="en-US" dirty="0">
                <a:solidFill>
                  <a:schemeClr val="tx1"/>
                </a:solidFill>
              </a:rPr>
              <a:t>to follow along with the tutorials</a:t>
            </a:r>
          </a:p>
          <a:p>
            <a:pPr lvl="1">
              <a:lnSpc>
                <a:spcPct val="110000"/>
              </a:lnSpc>
              <a:spcAft>
                <a:spcPts val="300"/>
              </a:spcAft>
            </a:pPr>
            <a:r>
              <a:rPr lang="en-US" b="1" dirty="0">
                <a:solidFill>
                  <a:schemeClr val="tx1"/>
                </a:solidFill>
              </a:rPr>
              <a:t>Make one now if you haven’t got one already!</a:t>
            </a:r>
          </a:p>
          <a:p>
            <a:pPr lvl="1">
              <a:lnSpc>
                <a:spcPct val="110000"/>
              </a:lnSpc>
              <a:spcAft>
                <a:spcPts val="300"/>
              </a:spcAft>
            </a:pPr>
            <a:r>
              <a:rPr lang="en-US" dirty="0">
                <a:solidFill>
                  <a:srgbClr val="000000"/>
                </a:solidFill>
                <a:hlinkClick r:id="rId5">
                  <a:extLst>
                    <a:ext uri="{A12FA001-AC4F-418D-AE19-62706E023703}">
                      <ahyp:hlinkClr xmlns:ahyp="http://schemas.microsoft.com/office/drawing/2018/hyperlinkcolor" val="tx"/>
                    </a:ext>
                  </a:extLst>
                </a:hlinkClick>
              </a:rPr>
              <a:t>http://github.com/</a:t>
            </a:r>
            <a:r>
              <a:rPr lang="en-US" dirty="0">
                <a:solidFill>
                  <a:schemeClr val="tx1"/>
                </a:solidFill>
                <a:hlinkClick r:id="rId5">
                  <a:extLst>
                    <a:ext uri="{A12FA001-AC4F-418D-AE19-62706E023703}">
                      <ahyp:hlinkClr xmlns:ahyp="http://schemas.microsoft.com/office/drawing/2018/hyperlinkcolor" val="tx"/>
                    </a:ext>
                  </a:extLst>
                </a:hlinkClick>
              </a:rPr>
              <a:t>signup</a:t>
            </a:r>
            <a:r>
              <a:rPr lang="en-US" dirty="0">
                <a:solidFill>
                  <a:schemeClr val="tx1"/>
                </a:solidFill>
              </a:rPr>
              <a:t> </a:t>
            </a:r>
          </a:p>
          <a:p>
            <a:pPr>
              <a:lnSpc>
                <a:spcPct val="110000"/>
              </a:lnSpc>
              <a:spcAft>
                <a:spcPts val="300"/>
              </a:spcAft>
            </a:pPr>
            <a:r>
              <a:rPr lang="en-GB" dirty="0">
                <a:solidFill>
                  <a:schemeClr val="tx1"/>
                </a:solidFill>
              </a:rPr>
              <a:t>All exercises will use the </a:t>
            </a:r>
            <a:r>
              <a:rPr lang="en-GB" b="1" dirty="0">
                <a:solidFill>
                  <a:schemeClr val="tx1"/>
                </a:solidFill>
              </a:rPr>
              <a:t>online GitHub interface</a:t>
            </a:r>
          </a:p>
          <a:p>
            <a:pPr lvl="1">
              <a:lnSpc>
                <a:spcPct val="110000"/>
              </a:lnSpc>
              <a:spcAft>
                <a:spcPts val="300"/>
              </a:spcAft>
            </a:pPr>
            <a:r>
              <a:rPr lang="en-GB" dirty="0">
                <a:solidFill>
                  <a:schemeClr val="tx1"/>
                </a:solidFill>
              </a:rPr>
              <a:t>Does not require git to be installed or security set up</a:t>
            </a:r>
          </a:p>
          <a:p>
            <a:pPr>
              <a:lnSpc>
                <a:spcPct val="110000"/>
              </a:lnSpc>
              <a:spcAft>
                <a:spcPts val="300"/>
              </a:spcAft>
            </a:pPr>
            <a:endParaRPr lang="en-GB" dirty="0">
              <a:solidFill>
                <a:schemeClr val="tx1"/>
              </a:solidFill>
            </a:endParaRPr>
          </a:p>
          <a:p>
            <a:pPr>
              <a:lnSpc>
                <a:spcPct val="110000"/>
              </a:lnSpc>
              <a:spcAft>
                <a:spcPts val="300"/>
              </a:spcAft>
            </a:pPr>
            <a:r>
              <a:rPr lang="en-GB" dirty="0">
                <a:solidFill>
                  <a:schemeClr val="tx1"/>
                </a:solidFill>
              </a:rPr>
              <a:t>Julia Pfarr (ORIGAMI Lab) Git/Hub 101 at </a:t>
            </a:r>
            <a:r>
              <a:rPr lang="en-GB" dirty="0" err="1">
                <a:solidFill>
                  <a:schemeClr val="tx1"/>
                </a:solidFill>
              </a:rPr>
              <a:t>Mtl</a:t>
            </a:r>
            <a:r>
              <a:rPr lang="en-GB" dirty="0">
                <a:solidFill>
                  <a:schemeClr val="tx1"/>
                </a:solidFill>
              </a:rPr>
              <a:t> </a:t>
            </a:r>
            <a:r>
              <a:rPr lang="en-GB" dirty="0" err="1">
                <a:solidFill>
                  <a:schemeClr val="tx1"/>
                </a:solidFill>
              </a:rPr>
              <a:t>BrainHack</a:t>
            </a:r>
            <a:r>
              <a:rPr lang="en-GB" dirty="0">
                <a:solidFill>
                  <a:schemeClr val="tx1"/>
                </a:solidFill>
              </a:rPr>
              <a:t> 2026:</a:t>
            </a:r>
          </a:p>
          <a:p>
            <a:pPr lvl="1">
              <a:lnSpc>
                <a:spcPct val="110000"/>
              </a:lnSpc>
              <a:spcAft>
                <a:spcPts val="300"/>
              </a:spcAft>
            </a:pPr>
            <a:r>
              <a:rPr lang="en-US" dirty="0">
                <a:solidFill>
                  <a:srgbClr val="000000"/>
                </a:solidFill>
                <a:hlinkClick r:id="rId6">
                  <a:extLst>
                    <a:ext uri="{A12FA001-AC4F-418D-AE19-62706E023703}">
                      <ahyp:hlinkClr xmlns:ahyp="http://schemas.microsoft.com/office/drawing/2018/hyperlinkcolor" val="tx"/>
                    </a:ext>
                  </a:extLst>
                </a:hlinkClick>
              </a:rPr>
              <a:t>https://julia-pfarr.github.io/git-gitlab_tutorial</a:t>
            </a:r>
            <a:r>
              <a:rPr lang="en-US" dirty="0">
                <a:solidFill>
                  <a:schemeClr val="tx1"/>
                </a:solidFill>
                <a:hlinkClick r:id="rId6">
                  <a:extLst>
                    <a:ext uri="{A12FA001-AC4F-418D-AE19-62706E023703}">
                      <ahyp:hlinkClr xmlns:ahyp="http://schemas.microsoft.com/office/drawing/2018/hyperlinkcolor" val="tx"/>
                    </a:ext>
                  </a:extLst>
                </a:hlinkClick>
              </a:rPr>
              <a:t>/</a:t>
            </a:r>
            <a:r>
              <a:rPr lang="en-US" dirty="0">
                <a:solidFill>
                  <a:schemeClr val="tx1"/>
                </a:solidFill>
              </a:rPr>
              <a:t> </a:t>
            </a:r>
          </a:p>
          <a:p>
            <a:pPr>
              <a:lnSpc>
                <a:spcPct val="110000"/>
              </a:lnSpc>
              <a:spcAft>
                <a:spcPts val="300"/>
              </a:spcAft>
            </a:pPr>
            <a:r>
              <a:rPr lang="en-US" dirty="0">
                <a:solidFill>
                  <a:schemeClr val="tx1"/>
                </a:solidFill>
              </a:rPr>
              <a:t>Kendra </a:t>
            </a:r>
            <a:r>
              <a:rPr lang="en-US" dirty="0" err="1">
                <a:solidFill>
                  <a:schemeClr val="tx1"/>
                </a:solidFill>
              </a:rPr>
              <a:t>Oudyk</a:t>
            </a:r>
            <a:r>
              <a:rPr lang="en-US" dirty="0">
                <a:solidFill>
                  <a:schemeClr val="tx1"/>
                </a:solidFill>
              </a:rPr>
              <a:t> </a:t>
            </a:r>
            <a:r>
              <a:rPr lang="en-GB" dirty="0">
                <a:solidFill>
                  <a:schemeClr val="tx1"/>
                </a:solidFill>
              </a:rPr>
              <a:t>(ORIGAMI Lab) Intro to Git/GitHub OSHO Feb 2025</a:t>
            </a:r>
          </a:p>
          <a:p>
            <a:pPr lvl="1">
              <a:lnSpc>
                <a:spcPct val="110000"/>
              </a:lnSpc>
              <a:spcAft>
                <a:spcPts val="300"/>
              </a:spcAft>
            </a:pPr>
            <a:r>
              <a:rPr lang="en-US" dirty="0">
                <a:solidFill>
                  <a:schemeClr val="tx1"/>
                </a:solidFill>
                <a:hlinkClick r:id="rId7"/>
              </a:rPr>
              <a:t>https://www.youtube.com/@OpenScienceOfficeHours</a:t>
            </a:r>
            <a:r>
              <a:rPr lang="en-US" dirty="0">
                <a:solidFill>
                  <a:schemeClr val="tx1"/>
                </a:solidFill>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67B04A-70E3-AA69-645D-A9E0996F181D}"/>
              </a:ext>
            </a:extLst>
          </p:cNvPr>
          <p:cNvSpPr>
            <a:spLocks noGrp="1"/>
          </p:cNvSpPr>
          <p:nvPr>
            <p:ph type="title"/>
          </p:nvPr>
        </p:nvSpPr>
        <p:spPr/>
        <p:txBody>
          <a:bodyPr/>
          <a:lstStyle/>
          <a:p>
            <a:r>
              <a:rPr lang="en-US" dirty="0"/>
              <a:t>Collaborating on someone else's repo</a:t>
            </a:r>
          </a:p>
        </p:txBody>
      </p:sp>
      <p:sp>
        <p:nvSpPr>
          <p:cNvPr id="7" name="Text Placeholder 6">
            <a:extLst>
              <a:ext uri="{FF2B5EF4-FFF2-40B4-BE49-F238E27FC236}">
                <a16:creationId xmlns:a16="http://schemas.microsoft.com/office/drawing/2014/main" id="{BDEA91AE-0B44-4490-662A-04EC538BE5AD}"/>
              </a:ext>
            </a:extLst>
          </p:cNvPr>
          <p:cNvSpPr>
            <a:spLocks noGrp="1"/>
          </p:cNvSpPr>
          <p:nvPr>
            <p:ph type="body" idx="10"/>
          </p:nvPr>
        </p:nvSpPr>
        <p:spPr>
          <a:xfrm>
            <a:off x="685800" y="2314575"/>
            <a:ext cx="6188400" cy="7232625"/>
          </a:xfrm>
        </p:spPr>
        <p:txBody>
          <a:bodyPr/>
          <a:lstStyle/>
          <a:p>
            <a:pPr marL="482600" indent="-342900">
              <a:buAutoNum type="arabicPeriod"/>
            </a:pPr>
            <a:r>
              <a:rPr lang="en-US" dirty="0"/>
              <a:t>Make a copy of their repo (</a:t>
            </a:r>
            <a:r>
              <a:rPr lang="en-US" b="1" dirty="0"/>
              <a:t>fork</a:t>
            </a:r>
            <a:r>
              <a:rPr lang="en-US" dirty="0"/>
              <a:t>)</a:t>
            </a:r>
          </a:p>
          <a:p>
            <a:pPr marL="482600" indent="-342900">
              <a:buFont typeface="+mj-lt"/>
              <a:buAutoNum type="arabicPeriod" startAt="2"/>
            </a:pPr>
            <a:r>
              <a:rPr lang="en-US" dirty="0"/>
              <a:t>Make your changes in </a:t>
            </a:r>
            <a:r>
              <a:rPr lang="en-US" i="1" dirty="0"/>
              <a:t>your</a:t>
            </a:r>
            <a:r>
              <a:rPr lang="en-US" dirty="0"/>
              <a:t> online copy (</a:t>
            </a:r>
            <a:r>
              <a:rPr lang="en-US" b="1" dirty="0"/>
              <a:t>commit</a:t>
            </a:r>
            <a:r>
              <a:rPr lang="en-US" dirty="0"/>
              <a:t>)</a:t>
            </a:r>
          </a:p>
          <a:p>
            <a:pPr marL="482600" indent="-342900">
              <a:buAutoNum type="arabicPeriod" startAt="2"/>
            </a:pPr>
            <a:r>
              <a:rPr lang="en-US" dirty="0"/>
              <a:t>Share your changes with the repo owner (</a:t>
            </a:r>
            <a:r>
              <a:rPr lang="en-US" b="1" dirty="0"/>
              <a:t>pull request</a:t>
            </a:r>
            <a:r>
              <a:rPr lang="en-US" dirty="0"/>
              <a:t>)</a:t>
            </a:r>
          </a:p>
          <a:p>
            <a:pPr marL="482600" indent="-342900">
              <a:buAutoNum type="arabicPeriod" startAt="2"/>
            </a:pPr>
            <a:r>
              <a:rPr lang="en-US" dirty="0"/>
              <a:t>Changes are incorporated in the original repo (</a:t>
            </a:r>
            <a:r>
              <a:rPr lang="en-US" b="1" dirty="0"/>
              <a:t>merge</a:t>
            </a:r>
            <a:r>
              <a:rPr lang="en-US" dirty="0"/>
              <a:t>)</a:t>
            </a:r>
          </a:p>
          <a:p>
            <a:endParaRPr lang="en-US" dirty="0"/>
          </a:p>
          <a:p>
            <a:r>
              <a:rPr lang="en-US" dirty="0"/>
              <a:t>Additional step of making your own copy of the repo preserves the fidelity of the original and give you space to play!</a:t>
            </a:r>
          </a:p>
          <a:p>
            <a:endParaRPr lang="en-US" dirty="0"/>
          </a:p>
          <a:p>
            <a:r>
              <a:rPr lang="en-US" dirty="0"/>
              <a:t>We’re going to practice this online only!</a:t>
            </a:r>
          </a:p>
        </p:txBody>
      </p:sp>
    </p:spTree>
    <p:extLst>
      <p:ext uri="{BB962C8B-B14F-4D97-AF65-F5344CB8AC3E}">
        <p14:creationId xmlns:p14="http://schemas.microsoft.com/office/powerpoint/2010/main" val="2148097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EF79-3D1E-EE38-DB10-57466562CA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9CE8814-BCF7-0CDA-6686-FA63E7753D72}"/>
              </a:ext>
            </a:extLst>
          </p:cNvPr>
          <p:cNvSpPr>
            <a:spLocks noGrp="1"/>
          </p:cNvSpPr>
          <p:nvPr>
            <p:ph type="title"/>
          </p:nvPr>
        </p:nvSpPr>
        <p:spPr/>
        <p:txBody>
          <a:bodyPr/>
          <a:lstStyle/>
          <a:p>
            <a:r>
              <a:rPr lang="en-US" dirty="0"/>
              <a:t>Collaborating on someone else's repo</a:t>
            </a:r>
          </a:p>
        </p:txBody>
      </p:sp>
      <p:sp>
        <p:nvSpPr>
          <p:cNvPr id="7" name="Text Placeholder 6">
            <a:extLst>
              <a:ext uri="{FF2B5EF4-FFF2-40B4-BE49-F238E27FC236}">
                <a16:creationId xmlns:a16="http://schemas.microsoft.com/office/drawing/2014/main" id="{1909DC54-574B-9E95-96B9-F010969B9CDC}"/>
              </a:ext>
            </a:extLst>
          </p:cNvPr>
          <p:cNvSpPr>
            <a:spLocks noGrp="1"/>
          </p:cNvSpPr>
          <p:nvPr>
            <p:ph type="body" idx="10"/>
          </p:nvPr>
        </p:nvSpPr>
        <p:spPr>
          <a:xfrm>
            <a:off x="685800" y="2314575"/>
            <a:ext cx="6188400" cy="7232625"/>
          </a:xfrm>
        </p:spPr>
        <p:txBody>
          <a:bodyPr/>
          <a:lstStyle/>
          <a:p>
            <a:pPr marL="482600" indent="-342900">
              <a:buAutoNum type="arabicPeriod"/>
            </a:pPr>
            <a:r>
              <a:rPr lang="en-US" dirty="0"/>
              <a:t>Make a copy of their repo (</a:t>
            </a:r>
            <a:r>
              <a:rPr lang="en-US" b="1" dirty="0"/>
              <a:t>fork</a:t>
            </a:r>
            <a:r>
              <a:rPr lang="en-US" dirty="0"/>
              <a:t>)</a:t>
            </a:r>
          </a:p>
          <a:p>
            <a:pPr marL="139700" indent="0">
              <a:buNone/>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139700" indent="0">
              <a:buNone/>
            </a:pPr>
            <a:endParaRPr lang="en-US" dirty="0"/>
          </a:p>
          <a:p>
            <a:pPr marL="482600" indent="-342900">
              <a:buFont typeface="+mj-lt"/>
              <a:buAutoNum type="arabicPeriod" startAt="2"/>
            </a:pPr>
            <a:r>
              <a:rPr lang="en-US" dirty="0"/>
              <a:t>Make your changes in </a:t>
            </a:r>
            <a:r>
              <a:rPr lang="en-US" i="1" dirty="0"/>
              <a:t>your</a:t>
            </a:r>
            <a:r>
              <a:rPr lang="en-US" dirty="0"/>
              <a:t> online copy (</a:t>
            </a:r>
            <a:r>
              <a:rPr lang="en-US" b="1" dirty="0"/>
              <a:t>commit</a:t>
            </a:r>
            <a:r>
              <a:rPr lang="en-US" dirty="0"/>
              <a:t>)</a:t>
            </a:r>
          </a:p>
          <a:p>
            <a:pPr marL="482600" indent="-342900">
              <a:buAutoNum type="arabicPeriod" startAt="2"/>
            </a:pPr>
            <a:r>
              <a:rPr lang="en-US" dirty="0"/>
              <a:t>Share your changes with the repo owner (</a:t>
            </a:r>
            <a:r>
              <a:rPr lang="en-US" b="1" dirty="0"/>
              <a:t>pull request</a:t>
            </a:r>
            <a:r>
              <a:rPr lang="en-US" dirty="0"/>
              <a:t>)</a:t>
            </a:r>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139700" indent="0">
              <a:buNone/>
            </a:pPr>
            <a:endParaRPr lang="en-US" dirty="0"/>
          </a:p>
        </p:txBody>
      </p:sp>
      <p:pic>
        <p:nvPicPr>
          <p:cNvPr id="10" name="Picture 9" descr="A screenshot of a phone&#10;&#10;AI-generated content may be incorrect.">
            <a:extLst>
              <a:ext uri="{FF2B5EF4-FFF2-40B4-BE49-F238E27FC236}">
                <a16:creationId xmlns:a16="http://schemas.microsoft.com/office/drawing/2014/main" id="{C77743EE-8CAE-C93B-4DA4-2F28A8D50FEC}"/>
              </a:ext>
            </a:extLst>
          </p:cNvPr>
          <p:cNvPicPr>
            <a:picLocks noChangeAspect="1"/>
          </p:cNvPicPr>
          <p:nvPr/>
        </p:nvPicPr>
        <p:blipFill>
          <a:blip r:embed="rId2"/>
          <a:stretch>
            <a:fillRect/>
          </a:stretch>
        </p:blipFill>
        <p:spPr>
          <a:xfrm>
            <a:off x="985837" y="2699529"/>
            <a:ext cx="5588000" cy="846391"/>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4AB6BA25-23FC-582D-9E01-1ED4774A16BD}"/>
              </a:ext>
            </a:extLst>
          </p:cNvPr>
          <p:cNvPicPr>
            <a:picLocks noChangeAspect="1"/>
          </p:cNvPicPr>
          <p:nvPr/>
        </p:nvPicPr>
        <p:blipFill>
          <a:blip r:embed="rId3"/>
          <a:stretch>
            <a:fillRect/>
          </a:stretch>
        </p:blipFill>
        <p:spPr>
          <a:xfrm>
            <a:off x="1228725" y="3750027"/>
            <a:ext cx="3571876" cy="2668694"/>
          </a:xfrm>
          <a:prstGeom prst="rect">
            <a:avLst/>
          </a:prstGeom>
        </p:spPr>
      </p:pic>
      <p:pic>
        <p:nvPicPr>
          <p:cNvPr id="17" name="Picture 16" descr="A screenshot of a chat&#10;&#10;AI-generated content may be incorrect.">
            <a:extLst>
              <a:ext uri="{FF2B5EF4-FFF2-40B4-BE49-F238E27FC236}">
                <a16:creationId xmlns:a16="http://schemas.microsoft.com/office/drawing/2014/main" id="{1D04ED7B-71B1-5264-4BCF-19BB82C0CAA1}"/>
              </a:ext>
            </a:extLst>
          </p:cNvPr>
          <p:cNvPicPr>
            <a:picLocks noChangeAspect="1"/>
          </p:cNvPicPr>
          <p:nvPr/>
        </p:nvPicPr>
        <p:blipFill>
          <a:blip r:embed="rId4"/>
          <a:stretch>
            <a:fillRect/>
          </a:stretch>
        </p:blipFill>
        <p:spPr>
          <a:xfrm>
            <a:off x="773112" y="7002697"/>
            <a:ext cx="5800725" cy="2267952"/>
          </a:xfrm>
          <a:prstGeom prst="rect">
            <a:avLst/>
          </a:prstGeom>
        </p:spPr>
      </p:pic>
    </p:spTree>
    <p:extLst>
      <p:ext uri="{BB962C8B-B14F-4D97-AF65-F5344CB8AC3E}">
        <p14:creationId xmlns:p14="http://schemas.microsoft.com/office/powerpoint/2010/main" val="1953745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756A5-F2F9-C6E7-5A86-15D669A8591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BD9D67-E1FA-2C70-1CAB-782C9D2BBDF0}"/>
              </a:ext>
            </a:extLst>
          </p:cNvPr>
          <p:cNvSpPr>
            <a:spLocks noGrp="1"/>
          </p:cNvSpPr>
          <p:nvPr>
            <p:ph type="title"/>
          </p:nvPr>
        </p:nvSpPr>
        <p:spPr/>
        <p:txBody>
          <a:bodyPr/>
          <a:lstStyle/>
          <a:p>
            <a:r>
              <a:rPr lang="en-US" dirty="0"/>
              <a:t>Collaborating on someone else's repo</a:t>
            </a:r>
          </a:p>
        </p:txBody>
      </p:sp>
      <p:sp>
        <p:nvSpPr>
          <p:cNvPr id="7" name="Text Placeholder 6">
            <a:extLst>
              <a:ext uri="{FF2B5EF4-FFF2-40B4-BE49-F238E27FC236}">
                <a16:creationId xmlns:a16="http://schemas.microsoft.com/office/drawing/2014/main" id="{C057A47C-F8D1-4752-A5B3-C05342A8BC4A}"/>
              </a:ext>
            </a:extLst>
          </p:cNvPr>
          <p:cNvSpPr>
            <a:spLocks noGrp="1"/>
          </p:cNvSpPr>
          <p:nvPr>
            <p:ph type="body" idx="10"/>
          </p:nvPr>
        </p:nvSpPr>
        <p:spPr>
          <a:xfrm>
            <a:off x="685800" y="2314575"/>
            <a:ext cx="6188400" cy="7232625"/>
          </a:xfrm>
        </p:spPr>
        <p:txBody>
          <a:bodyPr/>
          <a:lstStyle/>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Font typeface="+mj-lt"/>
              <a:buAutoNum type="arabicPeriod" startAt="4"/>
            </a:pPr>
            <a:r>
              <a:rPr lang="en-US" dirty="0"/>
              <a:t>Changes are reviewed by repo original repo owner (</a:t>
            </a:r>
            <a:r>
              <a:rPr lang="en-US" b="1" dirty="0"/>
              <a:t>merge</a:t>
            </a:r>
            <a:r>
              <a:rPr lang="en-US" dirty="0"/>
              <a:t>)</a:t>
            </a:r>
          </a:p>
          <a:p>
            <a:pPr marL="139700" indent="0">
              <a:buNone/>
            </a:pPr>
            <a:endParaRPr lang="en-US" dirty="0"/>
          </a:p>
        </p:txBody>
      </p:sp>
      <p:pic>
        <p:nvPicPr>
          <p:cNvPr id="3" name="Picture 2" descr="A screenshot of a computer&#10;&#10;AI-generated content may be incorrect.">
            <a:extLst>
              <a:ext uri="{FF2B5EF4-FFF2-40B4-BE49-F238E27FC236}">
                <a16:creationId xmlns:a16="http://schemas.microsoft.com/office/drawing/2014/main" id="{6092F027-C1BD-8E89-026B-FF0C1FE03692}"/>
              </a:ext>
            </a:extLst>
          </p:cNvPr>
          <p:cNvPicPr>
            <a:picLocks noChangeAspect="1"/>
          </p:cNvPicPr>
          <p:nvPr/>
        </p:nvPicPr>
        <p:blipFill>
          <a:blip r:embed="rId2"/>
          <a:stretch>
            <a:fillRect/>
          </a:stretch>
        </p:blipFill>
        <p:spPr>
          <a:xfrm>
            <a:off x="906957" y="2314575"/>
            <a:ext cx="3991041" cy="303133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755622F9-C12C-3A0D-0CCC-CC5DC2A4DC82}"/>
              </a:ext>
            </a:extLst>
          </p:cNvPr>
          <p:cNvPicPr>
            <a:picLocks noChangeAspect="1"/>
          </p:cNvPicPr>
          <p:nvPr/>
        </p:nvPicPr>
        <p:blipFill>
          <a:blip r:embed="rId3"/>
          <a:stretch>
            <a:fillRect/>
          </a:stretch>
        </p:blipFill>
        <p:spPr>
          <a:xfrm>
            <a:off x="906957" y="5909295"/>
            <a:ext cx="5300663" cy="2467943"/>
          </a:xfrm>
          <a:prstGeom prst="rect">
            <a:avLst/>
          </a:prstGeom>
        </p:spPr>
      </p:pic>
    </p:spTree>
    <p:extLst>
      <p:ext uri="{BB962C8B-B14F-4D97-AF65-F5344CB8AC3E}">
        <p14:creationId xmlns:p14="http://schemas.microsoft.com/office/powerpoint/2010/main" val="3757071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0BC91-AEEE-DE6F-86C0-733B19D9936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D3A0437-1452-70F5-6A1F-D24A086D2CBB}"/>
              </a:ext>
            </a:extLst>
          </p:cNvPr>
          <p:cNvSpPr>
            <a:spLocks noGrp="1"/>
          </p:cNvSpPr>
          <p:nvPr>
            <p:ph type="title"/>
          </p:nvPr>
        </p:nvSpPr>
        <p:spPr/>
        <p:txBody>
          <a:bodyPr/>
          <a:lstStyle/>
          <a:p>
            <a:r>
              <a:rPr lang="en-US" dirty="0"/>
              <a:t>Exercise 2: Pull request</a:t>
            </a:r>
          </a:p>
        </p:txBody>
      </p:sp>
      <p:sp>
        <p:nvSpPr>
          <p:cNvPr id="7" name="Text Placeholder 6">
            <a:extLst>
              <a:ext uri="{FF2B5EF4-FFF2-40B4-BE49-F238E27FC236}">
                <a16:creationId xmlns:a16="http://schemas.microsoft.com/office/drawing/2014/main" id="{5F4D669F-29DD-08B2-2CA6-66A061985986}"/>
              </a:ext>
            </a:extLst>
          </p:cNvPr>
          <p:cNvSpPr>
            <a:spLocks noGrp="1"/>
          </p:cNvSpPr>
          <p:nvPr>
            <p:ph type="body" idx="10"/>
          </p:nvPr>
        </p:nvSpPr>
        <p:spPr>
          <a:xfrm>
            <a:off x="685800" y="2314575"/>
            <a:ext cx="6188400" cy="7232625"/>
          </a:xfrm>
        </p:spPr>
        <p:txBody>
          <a:bodyPr/>
          <a:lstStyle/>
          <a:p>
            <a:r>
              <a:rPr lang="en-US" dirty="0"/>
              <a:t>We’re all going to submit a pull request to the practice repo! </a:t>
            </a:r>
          </a:p>
          <a:p>
            <a:pPr marL="482600" indent="-342900">
              <a:buAutoNum type="arabicPeriod"/>
            </a:pPr>
            <a:r>
              <a:rPr lang="en-US" dirty="0"/>
              <a:t>Choose a line to edit from the </a:t>
            </a:r>
            <a:r>
              <a:rPr lang="en-US" dirty="0" err="1"/>
              <a:t>framapad</a:t>
            </a:r>
            <a:endParaRPr lang="en-US" dirty="0"/>
          </a:p>
          <a:p>
            <a:pPr marL="482600" indent="-342900">
              <a:buAutoNum type="arabicPeriod"/>
            </a:pPr>
            <a:r>
              <a:rPr lang="en-US" dirty="0"/>
              <a:t>Make a copy of the practice repo (</a:t>
            </a:r>
            <a:r>
              <a:rPr lang="en-US" b="1" dirty="0"/>
              <a:t>fork</a:t>
            </a:r>
            <a:r>
              <a:rPr lang="en-US" dirty="0"/>
              <a:t>)</a:t>
            </a:r>
          </a:p>
          <a:p>
            <a:pPr marL="482600" indent="-342900">
              <a:buAutoNum type="arabicPeriod"/>
            </a:pPr>
            <a:r>
              <a:rPr lang="en-US" dirty="0"/>
              <a:t>Add your name; date today; a link to your research profile or some of your work  to </a:t>
            </a:r>
            <a:r>
              <a:rPr lang="en-US" sz="14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exercise-2.md</a:t>
            </a:r>
            <a:r>
              <a:rPr lang="en-US"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 </a:t>
            </a:r>
            <a:r>
              <a:rPr lang="en-US" dirty="0"/>
              <a:t>(</a:t>
            </a:r>
            <a:r>
              <a:rPr lang="en-US" b="1" dirty="0"/>
              <a:t>commit</a:t>
            </a:r>
            <a:r>
              <a:rPr lang="en-US" dirty="0"/>
              <a:t>)</a:t>
            </a:r>
          </a:p>
          <a:p>
            <a:pPr marL="482600" indent="-342900">
              <a:buAutoNum type="arabicPeriod"/>
            </a:pPr>
            <a:r>
              <a:rPr lang="en-US" dirty="0"/>
              <a:t>Share your changes with the repo owner (</a:t>
            </a:r>
            <a:r>
              <a:rPr lang="en-US" b="1" dirty="0"/>
              <a:t>pull request</a:t>
            </a:r>
            <a:r>
              <a:rPr lang="en-US" dirty="0"/>
              <a:t>)</a:t>
            </a:r>
          </a:p>
          <a:p>
            <a:pPr marL="482600" indent="-342900">
              <a:buAutoNum type="arabicPeriod"/>
            </a:pPr>
            <a:r>
              <a:rPr lang="en-US" dirty="0"/>
              <a:t>Emma will review and incorporate your changes (</a:t>
            </a:r>
            <a:r>
              <a:rPr lang="en-US" b="1" dirty="0"/>
              <a:t>merge</a:t>
            </a:r>
            <a:r>
              <a:rPr lang="en-US" dirty="0"/>
              <a:t>)</a:t>
            </a:r>
          </a:p>
          <a:p>
            <a:pPr marL="482600" indent="-342900">
              <a:buFont typeface="Raleway SemiBold"/>
              <a:buAutoNum type="arabicPeriod"/>
            </a:pPr>
            <a:r>
              <a:rPr lang="en-US" dirty="0"/>
              <a:t>Use zoom reaction ✅ when your changes have been merged!</a:t>
            </a:r>
          </a:p>
          <a:p>
            <a:pPr marL="482600" indent="-342900">
              <a:buAutoNum type="arabicPeriod"/>
            </a:pPr>
            <a:endParaRPr lang="en-US" dirty="0"/>
          </a:p>
        </p:txBody>
      </p:sp>
      <p:sp>
        <p:nvSpPr>
          <p:cNvPr id="8" name="Hexagon 7">
            <a:extLst>
              <a:ext uri="{FF2B5EF4-FFF2-40B4-BE49-F238E27FC236}">
                <a16:creationId xmlns:a16="http://schemas.microsoft.com/office/drawing/2014/main" id="{50E00129-1D35-27F3-9B10-B10BE8D599F5}"/>
              </a:ext>
            </a:extLst>
          </p:cNvPr>
          <p:cNvSpPr/>
          <p:nvPr/>
        </p:nvSpPr>
        <p:spPr>
          <a:xfrm>
            <a:off x="4786313" y="7829550"/>
            <a:ext cx="2087563" cy="167825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Collaboration practice!</a:t>
            </a:r>
          </a:p>
        </p:txBody>
      </p:sp>
    </p:spTree>
    <p:extLst>
      <p:ext uri="{BB962C8B-B14F-4D97-AF65-F5344CB8AC3E}">
        <p14:creationId xmlns:p14="http://schemas.microsoft.com/office/powerpoint/2010/main" val="686936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58FF8C-453B-815D-5B46-C0FB391D0504}"/>
              </a:ext>
            </a:extLst>
          </p:cNvPr>
          <p:cNvSpPr>
            <a:spLocks noGrp="1"/>
          </p:cNvSpPr>
          <p:nvPr>
            <p:ph type="title"/>
          </p:nvPr>
        </p:nvSpPr>
        <p:spPr>
          <a:xfrm>
            <a:off x="1446123" y="2934925"/>
            <a:ext cx="4667100" cy="3081300"/>
          </a:xfrm>
        </p:spPr>
        <p:txBody>
          <a:bodyPr/>
          <a:lstStyle/>
          <a:p>
            <a:r>
              <a:rPr lang="en-US" sz="25000" dirty="0"/>
              <a:t>🎉</a:t>
            </a:r>
          </a:p>
        </p:txBody>
      </p:sp>
      <p:sp>
        <p:nvSpPr>
          <p:cNvPr id="5" name="Subtitle 4">
            <a:extLst>
              <a:ext uri="{FF2B5EF4-FFF2-40B4-BE49-F238E27FC236}">
                <a16:creationId xmlns:a16="http://schemas.microsoft.com/office/drawing/2014/main" id="{700E0774-1BE1-533B-2519-C2E923F78C96}"/>
              </a:ext>
            </a:extLst>
          </p:cNvPr>
          <p:cNvSpPr>
            <a:spLocks noGrp="1"/>
          </p:cNvSpPr>
          <p:nvPr>
            <p:ph type="subTitle" idx="1"/>
          </p:nvPr>
        </p:nvSpPr>
        <p:spPr>
          <a:xfrm>
            <a:off x="1446123" y="5345906"/>
            <a:ext cx="4667100" cy="2567400"/>
          </a:xfrm>
        </p:spPr>
        <p:txBody>
          <a:bodyPr/>
          <a:lstStyle/>
          <a:p>
            <a:r>
              <a:rPr lang="en-US" dirty="0"/>
              <a:t>You submitted a pull request!</a:t>
            </a:r>
          </a:p>
        </p:txBody>
      </p:sp>
    </p:spTree>
    <p:extLst>
      <p:ext uri="{BB962C8B-B14F-4D97-AF65-F5344CB8AC3E}">
        <p14:creationId xmlns:p14="http://schemas.microsoft.com/office/powerpoint/2010/main" val="2917855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97233-9C1B-5C6D-A1D4-BE409D9EAD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6C1908-0B0E-1290-1A33-13C10C6D736A}"/>
              </a:ext>
            </a:extLst>
          </p:cNvPr>
          <p:cNvSpPr>
            <a:spLocks noGrp="1"/>
          </p:cNvSpPr>
          <p:nvPr>
            <p:ph type="title"/>
          </p:nvPr>
        </p:nvSpPr>
        <p:spPr/>
        <p:txBody>
          <a:bodyPr/>
          <a:lstStyle/>
          <a:p>
            <a:r>
              <a:rPr lang="en-US" dirty="0"/>
              <a:t>Discussion</a:t>
            </a:r>
          </a:p>
        </p:txBody>
      </p:sp>
      <p:sp>
        <p:nvSpPr>
          <p:cNvPr id="5" name="Text Placeholder 4">
            <a:extLst>
              <a:ext uri="{FF2B5EF4-FFF2-40B4-BE49-F238E27FC236}">
                <a16:creationId xmlns:a16="http://schemas.microsoft.com/office/drawing/2014/main" id="{C7456B3E-BB53-B483-5E28-5C4F09FA1B28}"/>
              </a:ext>
            </a:extLst>
          </p:cNvPr>
          <p:cNvSpPr>
            <a:spLocks noGrp="1"/>
          </p:cNvSpPr>
          <p:nvPr>
            <p:ph type="body" idx="10"/>
          </p:nvPr>
        </p:nvSpPr>
        <p:spPr/>
        <p:txBody>
          <a:bodyPr/>
          <a:lstStyle/>
          <a:p>
            <a:r>
              <a:rPr lang="en-US" dirty="0"/>
              <a:t>What are your fears / concerns about working on someone else’s repo?</a:t>
            </a:r>
          </a:p>
          <a:p>
            <a:r>
              <a:rPr lang="en-US" dirty="0"/>
              <a:t>How would you like people to interact with you / your repos? (</a:t>
            </a:r>
            <a:r>
              <a:rPr lang="en-US" dirty="0" err="1"/>
              <a:t>CONTRIBUTING.md</a:t>
            </a:r>
            <a:r>
              <a:rPr lang="en-US" dirty="0"/>
              <a:t>)</a:t>
            </a:r>
          </a:p>
          <a:p>
            <a:pPr marL="482600" indent="-342900">
              <a:buAutoNum type="arabicPeriod"/>
            </a:pPr>
            <a:endParaRPr lang="en-US" dirty="0"/>
          </a:p>
          <a:p>
            <a:r>
              <a:rPr lang="en-US" sz="1800" b="1" dirty="0"/>
              <a:t>What are your questions?</a:t>
            </a:r>
          </a:p>
        </p:txBody>
      </p:sp>
      <p:sp>
        <p:nvSpPr>
          <p:cNvPr id="2" name="Hexagon 1">
            <a:extLst>
              <a:ext uri="{FF2B5EF4-FFF2-40B4-BE49-F238E27FC236}">
                <a16:creationId xmlns:a16="http://schemas.microsoft.com/office/drawing/2014/main" id="{93DD6EE9-2F53-B629-1169-4B6B3E0E3C25}"/>
              </a:ext>
            </a:extLst>
          </p:cNvPr>
          <p:cNvSpPr/>
          <p:nvPr/>
        </p:nvSpPr>
        <p:spPr>
          <a:xfrm>
            <a:off x="5272088" y="8115300"/>
            <a:ext cx="1601787" cy="139250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Hands / Chat</a:t>
            </a:r>
          </a:p>
        </p:txBody>
      </p:sp>
    </p:spTree>
    <p:extLst>
      <p:ext uri="{BB962C8B-B14F-4D97-AF65-F5344CB8AC3E}">
        <p14:creationId xmlns:p14="http://schemas.microsoft.com/office/powerpoint/2010/main" val="3683668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4DF0-D505-24C8-09BE-FE8AF819E2EB}"/>
              </a:ext>
            </a:extLst>
          </p:cNvPr>
          <p:cNvSpPr>
            <a:spLocks noGrp="1"/>
          </p:cNvSpPr>
          <p:nvPr>
            <p:ph type="title"/>
          </p:nvPr>
        </p:nvSpPr>
        <p:spPr/>
        <p:txBody>
          <a:bodyPr/>
          <a:lstStyle/>
          <a:p>
            <a:r>
              <a:rPr lang="en-US" dirty="0"/>
              <a:t>Part 4: What else can you do with GitHub</a:t>
            </a:r>
          </a:p>
        </p:txBody>
      </p:sp>
      <p:sp>
        <p:nvSpPr>
          <p:cNvPr id="3" name="Text Placeholder 2">
            <a:extLst>
              <a:ext uri="{FF2B5EF4-FFF2-40B4-BE49-F238E27FC236}">
                <a16:creationId xmlns:a16="http://schemas.microsoft.com/office/drawing/2014/main" id="{CEE55790-07E7-DEE2-6FF3-24BF55E2B68E}"/>
              </a:ext>
            </a:extLst>
          </p:cNvPr>
          <p:cNvSpPr>
            <a:spLocks noGrp="1"/>
          </p:cNvSpPr>
          <p:nvPr>
            <p:ph type="body" idx="10"/>
          </p:nvPr>
        </p:nvSpPr>
        <p:spPr>
          <a:xfrm>
            <a:off x="685800" y="2314575"/>
            <a:ext cx="6188400" cy="7232625"/>
          </a:xfrm>
        </p:spPr>
        <p:txBody>
          <a:bodyPr/>
          <a:lstStyle/>
          <a:p>
            <a:pPr marL="139700" indent="0">
              <a:buNone/>
            </a:pPr>
            <a:r>
              <a:rPr lang="en-US" b="1" dirty="0"/>
              <a:t>GitHub Pages (</a:t>
            </a:r>
            <a:r>
              <a:rPr lang="en-US" b="1" dirty="0" err="1"/>
              <a:t>github.io</a:t>
            </a:r>
            <a:r>
              <a:rPr lang="en-US" b="1" dirty="0"/>
              <a:t>)</a:t>
            </a:r>
          </a:p>
        </p:txBody>
      </p:sp>
      <p:pic>
        <p:nvPicPr>
          <p:cNvPr id="7" name="Picture 6" descr="A screenshot of a computer&#10;&#10;AI-generated content may be incorrect.">
            <a:extLst>
              <a:ext uri="{FF2B5EF4-FFF2-40B4-BE49-F238E27FC236}">
                <a16:creationId xmlns:a16="http://schemas.microsoft.com/office/drawing/2014/main" id="{7237DF10-C40A-6A55-C36A-FBFC723A5455}"/>
              </a:ext>
            </a:extLst>
          </p:cNvPr>
          <p:cNvPicPr>
            <a:picLocks noChangeAspect="1"/>
          </p:cNvPicPr>
          <p:nvPr/>
        </p:nvPicPr>
        <p:blipFill>
          <a:blip r:embed="rId2"/>
          <a:stretch>
            <a:fillRect/>
          </a:stretch>
        </p:blipFill>
        <p:spPr>
          <a:xfrm>
            <a:off x="128587" y="2660320"/>
            <a:ext cx="7559675" cy="6285572"/>
          </a:xfrm>
          <a:prstGeom prst="rect">
            <a:avLst/>
          </a:prstGeom>
        </p:spPr>
      </p:pic>
    </p:spTree>
    <p:extLst>
      <p:ext uri="{BB962C8B-B14F-4D97-AF65-F5344CB8AC3E}">
        <p14:creationId xmlns:p14="http://schemas.microsoft.com/office/powerpoint/2010/main" val="3867985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27082-BFD8-7899-0149-89F6F7C34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C8B8B-FF8E-321C-BD12-C609AF18F0CA}"/>
              </a:ext>
            </a:extLst>
          </p:cNvPr>
          <p:cNvSpPr>
            <a:spLocks noGrp="1"/>
          </p:cNvSpPr>
          <p:nvPr>
            <p:ph type="title"/>
          </p:nvPr>
        </p:nvSpPr>
        <p:spPr/>
        <p:txBody>
          <a:bodyPr/>
          <a:lstStyle/>
          <a:p>
            <a:r>
              <a:rPr lang="en-US" dirty="0"/>
              <a:t>GitHub Pages</a:t>
            </a:r>
          </a:p>
        </p:txBody>
      </p:sp>
      <p:pic>
        <p:nvPicPr>
          <p:cNvPr id="5" name="Picture 4" descr="A screenshot of a computer&#10;&#10;AI-generated content may be incorrect.">
            <a:extLst>
              <a:ext uri="{FF2B5EF4-FFF2-40B4-BE49-F238E27FC236}">
                <a16:creationId xmlns:a16="http://schemas.microsoft.com/office/drawing/2014/main" id="{C0102A40-60B0-740C-72F1-24BFABDDE87F}"/>
              </a:ext>
            </a:extLst>
          </p:cNvPr>
          <p:cNvPicPr>
            <a:picLocks noChangeAspect="1"/>
          </p:cNvPicPr>
          <p:nvPr/>
        </p:nvPicPr>
        <p:blipFill>
          <a:blip r:embed="rId2"/>
          <a:stretch>
            <a:fillRect/>
          </a:stretch>
        </p:blipFill>
        <p:spPr>
          <a:xfrm>
            <a:off x="147499" y="1730599"/>
            <a:ext cx="3632338" cy="3020146"/>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FBE7DF2-91F9-E5BC-6806-CE2E194264DA}"/>
              </a:ext>
            </a:extLst>
          </p:cNvPr>
          <p:cNvPicPr>
            <a:picLocks noChangeAspect="1"/>
          </p:cNvPicPr>
          <p:nvPr/>
        </p:nvPicPr>
        <p:blipFill>
          <a:blip r:embed="rId3"/>
          <a:stretch>
            <a:fillRect/>
          </a:stretch>
        </p:blipFill>
        <p:spPr>
          <a:xfrm>
            <a:off x="3927337" y="1730599"/>
            <a:ext cx="3632338" cy="302014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91FD7C01-21C6-6D59-920B-EF2E0D30B3C0}"/>
              </a:ext>
            </a:extLst>
          </p:cNvPr>
          <p:cNvPicPr>
            <a:picLocks noChangeAspect="1"/>
          </p:cNvPicPr>
          <p:nvPr/>
        </p:nvPicPr>
        <p:blipFill>
          <a:blip r:embed="rId4"/>
          <a:stretch>
            <a:fillRect/>
          </a:stretch>
        </p:blipFill>
        <p:spPr>
          <a:xfrm>
            <a:off x="147500" y="4617258"/>
            <a:ext cx="3632338" cy="302014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E683978F-16EF-10F6-BAFE-83F583386E26}"/>
              </a:ext>
            </a:extLst>
          </p:cNvPr>
          <p:cNvPicPr>
            <a:picLocks noChangeAspect="1"/>
          </p:cNvPicPr>
          <p:nvPr/>
        </p:nvPicPr>
        <p:blipFill>
          <a:blip r:embed="rId5"/>
          <a:stretch>
            <a:fillRect/>
          </a:stretch>
        </p:blipFill>
        <p:spPr>
          <a:xfrm>
            <a:off x="3927335" y="4617258"/>
            <a:ext cx="3632340" cy="3020148"/>
          </a:xfrm>
          <a:prstGeom prst="rect">
            <a:avLst/>
          </a:prstGeom>
        </p:spPr>
      </p:pic>
      <p:sp>
        <p:nvSpPr>
          <p:cNvPr id="14" name="Text Placeholder 13">
            <a:extLst>
              <a:ext uri="{FF2B5EF4-FFF2-40B4-BE49-F238E27FC236}">
                <a16:creationId xmlns:a16="http://schemas.microsoft.com/office/drawing/2014/main" id="{9B63A696-7B2E-2F90-88AF-C9ECEE6A3A40}"/>
              </a:ext>
            </a:extLst>
          </p:cNvPr>
          <p:cNvSpPr>
            <a:spLocks noGrp="1"/>
          </p:cNvSpPr>
          <p:nvPr>
            <p:ph type="body" idx="10"/>
          </p:nvPr>
        </p:nvSpPr>
        <p:spPr>
          <a:xfrm>
            <a:off x="685800" y="7772400"/>
            <a:ext cx="6188400" cy="1774800"/>
          </a:xfrm>
        </p:spPr>
        <p:txBody>
          <a:bodyPr/>
          <a:lstStyle/>
          <a:p>
            <a:r>
              <a:rPr lang="en-US" dirty="0"/>
              <a:t>Collaborative, version controlled, reproducible!</a:t>
            </a:r>
          </a:p>
        </p:txBody>
      </p:sp>
    </p:spTree>
    <p:extLst>
      <p:ext uri="{BB962C8B-B14F-4D97-AF65-F5344CB8AC3E}">
        <p14:creationId xmlns:p14="http://schemas.microsoft.com/office/powerpoint/2010/main" val="4011235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3768E-EA85-D5BB-A3BB-AC7F14033592}"/>
              </a:ext>
            </a:extLst>
          </p:cNvPr>
          <p:cNvSpPr>
            <a:spLocks noGrp="1"/>
          </p:cNvSpPr>
          <p:nvPr>
            <p:ph type="title"/>
          </p:nvPr>
        </p:nvSpPr>
        <p:spPr/>
        <p:txBody>
          <a:bodyPr/>
          <a:lstStyle/>
          <a:p>
            <a:r>
              <a:rPr lang="en-US" dirty="0"/>
              <a:t>GitHub Pages</a:t>
            </a:r>
          </a:p>
        </p:txBody>
      </p:sp>
      <p:sp>
        <p:nvSpPr>
          <p:cNvPr id="5" name="Text Placeholder 4">
            <a:extLst>
              <a:ext uri="{FF2B5EF4-FFF2-40B4-BE49-F238E27FC236}">
                <a16:creationId xmlns:a16="http://schemas.microsoft.com/office/drawing/2014/main" id="{ECFD816F-5474-9A0D-ACD3-1BA770971838}"/>
              </a:ext>
            </a:extLst>
          </p:cNvPr>
          <p:cNvSpPr>
            <a:spLocks noGrp="1"/>
          </p:cNvSpPr>
          <p:nvPr>
            <p:ph type="body" idx="10"/>
          </p:nvPr>
        </p:nvSpPr>
        <p:spPr>
          <a:xfrm>
            <a:off x="685800" y="1614489"/>
            <a:ext cx="6188400" cy="7932712"/>
          </a:xfrm>
        </p:spPr>
        <p:txBody>
          <a:bodyPr/>
          <a:lstStyle/>
          <a:p>
            <a:pPr marL="482600" indent="-342900">
              <a:buAutoNum type="arabicPeriod"/>
            </a:pPr>
            <a:r>
              <a:rPr lang="en-US" dirty="0"/>
              <a:t>Enable Pages</a:t>
            </a:r>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r>
              <a:rPr lang="en-US" dirty="0"/>
              <a:t>Choose a branch</a:t>
            </a:r>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r>
              <a:rPr lang="en-US" dirty="0"/>
              <a:t>Apply a (remote) theme</a:t>
            </a:r>
          </a:p>
        </p:txBody>
      </p:sp>
      <p:pic>
        <p:nvPicPr>
          <p:cNvPr id="7" name="Picture 6" descr="A screenshot of a computer&#10;&#10;AI-generated content may be incorrect.">
            <a:extLst>
              <a:ext uri="{FF2B5EF4-FFF2-40B4-BE49-F238E27FC236}">
                <a16:creationId xmlns:a16="http://schemas.microsoft.com/office/drawing/2014/main" id="{FDEE7FD8-29FF-78B0-3CA6-43343E8FC6F6}"/>
              </a:ext>
            </a:extLst>
          </p:cNvPr>
          <p:cNvPicPr>
            <a:picLocks noChangeAspect="1"/>
          </p:cNvPicPr>
          <p:nvPr/>
        </p:nvPicPr>
        <p:blipFill>
          <a:blip r:embed="rId2"/>
          <a:stretch>
            <a:fillRect/>
          </a:stretch>
        </p:blipFill>
        <p:spPr>
          <a:xfrm>
            <a:off x="685474" y="1950112"/>
            <a:ext cx="6188400" cy="3416621"/>
          </a:xfrm>
          <a:prstGeom prst="rect">
            <a:avLst/>
          </a:prstGeom>
        </p:spPr>
      </p:pic>
      <p:sp>
        <p:nvSpPr>
          <p:cNvPr id="8" name="Oval 7">
            <a:extLst>
              <a:ext uri="{FF2B5EF4-FFF2-40B4-BE49-F238E27FC236}">
                <a16:creationId xmlns:a16="http://schemas.microsoft.com/office/drawing/2014/main" id="{48CBE029-2C36-EE9B-18FB-3008E11A4673}"/>
              </a:ext>
            </a:extLst>
          </p:cNvPr>
          <p:cNvSpPr/>
          <p:nvPr/>
        </p:nvSpPr>
        <p:spPr>
          <a:xfrm>
            <a:off x="4286250" y="1997075"/>
            <a:ext cx="1030999" cy="472219"/>
          </a:xfrm>
          <a:prstGeom prst="ellipse">
            <a:avLst/>
          </a:prstGeom>
          <a:noFill/>
          <a:ln w="76200">
            <a:solidFill>
              <a:srgbClr val="FAA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D7E062A-5812-0CA1-6043-8C7C14D8EB37}"/>
              </a:ext>
            </a:extLst>
          </p:cNvPr>
          <p:cNvSpPr/>
          <p:nvPr/>
        </p:nvSpPr>
        <p:spPr>
          <a:xfrm>
            <a:off x="685474" y="4872119"/>
            <a:ext cx="1030999" cy="472219"/>
          </a:xfrm>
          <a:prstGeom prst="ellipse">
            <a:avLst/>
          </a:prstGeom>
          <a:noFill/>
          <a:ln w="76200">
            <a:solidFill>
              <a:srgbClr val="FAA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a:extLst>
              <a:ext uri="{FF2B5EF4-FFF2-40B4-BE49-F238E27FC236}">
                <a16:creationId xmlns:a16="http://schemas.microsoft.com/office/drawing/2014/main" id="{4A29181A-FF53-81F4-04A0-EEF5DA5F2A12}"/>
              </a:ext>
            </a:extLst>
          </p:cNvPr>
          <p:cNvPicPr>
            <a:picLocks noChangeAspect="1"/>
          </p:cNvPicPr>
          <p:nvPr/>
        </p:nvPicPr>
        <p:blipFill>
          <a:blip r:embed="rId3"/>
          <a:stretch>
            <a:fillRect/>
          </a:stretch>
        </p:blipFill>
        <p:spPr>
          <a:xfrm>
            <a:off x="744599" y="5586246"/>
            <a:ext cx="5500688" cy="2812538"/>
          </a:xfrm>
          <a:prstGeom prst="rect">
            <a:avLst/>
          </a:prstGeom>
        </p:spPr>
      </p:pic>
      <p:sp>
        <p:nvSpPr>
          <p:cNvPr id="12" name="Oval 11">
            <a:extLst>
              <a:ext uri="{FF2B5EF4-FFF2-40B4-BE49-F238E27FC236}">
                <a16:creationId xmlns:a16="http://schemas.microsoft.com/office/drawing/2014/main" id="{BA279916-89A4-DC29-4F7D-5550C5022368}"/>
              </a:ext>
            </a:extLst>
          </p:cNvPr>
          <p:cNvSpPr/>
          <p:nvPr/>
        </p:nvSpPr>
        <p:spPr>
          <a:xfrm>
            <a:off x="685474" y="7707052"/>
            <a:ext cx="1030999" cy="472219"/>
          </a:xfrm>
          <a:prstGeom prst="ellipse">
            <a:avLst/>
          </a:prstGeom>
          <a:noFill/>
          <a:ln w="76200">
            <a:solidFill>
              <a:srgbClr val="FAA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hat&#10;&#10;AI-generated content may be incorrect.">
            <a:extLst>
              <a:ext uri="{FF2B5EF4-FFF2-40B4-BE49-F238E27FC236}">
                <a16:creationId xmlns:a16="http://schemas.microsoft.com/office/drawing/2014/main" id="{6339EB64-A18F-2B2A-E082-3EF9E3114EA7}"/>
              </a:ext>
            </a:extLst>
          </p:cNvPr>
          <p:cNvPicPr>
            <a:picLocks noChangeAspect="1"/>
          </p:cNvPicPr>
          <p:nvPr/>
        </p:nvPicPr>
        <p:blipFill>
          <a:blip r:embed="rId4"/>
          <a:stretch>
            <a:fillRect/>
          </a:stretch>
        </p:blipFill>
        <p:spPr>
          <a:xfrm>
            <a:off x="1044636" y="8694738"/>
            <a:ext cx="4900613" cy="1140715"/>
          </a:xfrm>
          <a:prstGeom prst="rect">
            <a:avLst/>
          </a:prstGeom>
        </p:spPr>
      </p:pic>
    </p:spTree>
    <p:extLst>
      <p:ext uri="{BB962C8B-B14F-4D97-AF65-F5344CB8AC3E}">
        <p14:creationId xmlns:p14="http://schemas.microsoft.com/office/powerpoint/2010/main" val="220559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2739-D16E-9BDF-A9CF-411552CCA7C7}"/>
              </a:ext>
            </a:extLst>
          </p:cNvPr>
          <p:cNvSpPr>
            <a:spLocks noGrp="1"/>
          </p:cNvSpPr>
          <p:nvPr>
            <p:ph type="title"/>
          </p:nvPr>
        </p:nvSpPr>
        <p:spPr/>
        <p:txBody>
          <a:bodyPr/>
          <a:lstStyle/>
          <a:p>
            <a:r>
              <a:rPr lang="en-US" dirty="0"/>
              <a:t>Project Management</a:t>
            </a:r>
          </a:p>
        </p:txBody>
      </p:sp>
      <p:pic>
        <p:nvPicPr>
          <p:cNvPr id="5" name="Picture 4" descr="A screenshot of a computer&#10;&#10;AI-generated content may be incorrect.">
            <a:extLst>
              <a:ext uri="{FF2B5EF4-FFF2-40B4-BE49-F238E27FC236}">
                <a16:creationId xmlns:a16="http://schemas.microsoft.com/office/drawing/2014/main" id="{51F6DD4C-2CEC-5979-8305-ADE628346AF5}"/>
              </a:ext>
            </a:extLst>
          </p:cNvPr>
          <p:cNvPicPr>
            <a:picLocks noChangeAspect="1"/>
          </p:cNvPicPr>
          <p:nvPr/>
        </p:nvPicPr>
        <p:blipFill>
          <a:blip r:embed="rId2"/>
          <a:stretch>
            <a:fillRect/>
          </a:stretch>
        </p:blipFill>
        <p:spPr>
          <a:xfrm>
            <a:off x="144192" y="1730599"/>
            <a:ext cx="3750826" cy="311866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2432184-B69F-290B-7BE2-57E53D3E8044}"/>
              </a:ext>
            </a:extLst>
          </p:cNvPr>
          <p:cNvPicPr>
            <a:picLocks noChangeAspect="1"/>
          </p:cNvPicPr>
          <p:nvPr/>
        </p:nvPicPr>
        <p:blipFill>
          <a:blip r:embed="rId3"/>
          <a:stretch>
            <a:fillRect/>
          </a:stretch>
        </p:blipFill>
        <p:spPr>
          <a:xfrm>
            <a:off x="3779837" y="1730600"/>
            <a:ext cx="3750826" cy="3118664"/>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C7418365-E641-BD46-6A7D-733F1B65C1D2}"/>
              </a:ext>
            </a:extLst>
          </p:cNvPr>
          <p:cNvPicPr>
            <a:picLocks noChangeAspect="1"/>
          </p:cNvPicPr>
          <p:nvPr/>
        </p:nvPicPr>
        <p:blipFill>
          <a:blip r:embed="rId4"/>
          <a:stretch>
            <a:fillRect/>
          </a:stretch>
        </p:blipFill>
        <p:spPr>
          <a:xfrm>
            <a:off x="152129" y="4711786"/>
            <a:ext cx="6212728" cy="5165639"/>
          </a:xfrm>
          <a:prstGeom prst="rect">
            <a:avLst/>
          </a:prstGeom>
        </p:spPr>
      </p:pic>
    </p:spTree>
    <p:extLst>
      <p:ext uri="{BB962C8B-B14F-4D97-AF65-F5344CB8AC3E}">
        <p14:creationId xmlns:p14="http://schemas.microsoft.com/office/powerpoint/2010/main" val="28671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B04C-AA4F-5F2E-7714-596E64CA9F3B}"/>
              </a:ext>
            </a:extLst>
          </p:cNvPr>
          <p:cNvSpPr>
            <a:spLocks noGrp="1"/>
          </p:cNvSpPr>
          <p:nvPr>
            <p:ph type="title"/>
          </p:nvPr>
        </p:nvSpPr>
        <p:spPr/>
        <p:txBody>
          <a:bodyPr/>
          <a:lstStyle/>
          <a:p>
            <a:r>
              <a:rPr lang="en-US" dirty="0"/>
              <a:t>Aims</a:t>
            </a:r>
          </a:p>
        </p:txBody>
      </p:sp>
      <p:sp>
        <p:nvSpPr>
          <p:cNvPr id="3" name="Text Placeholder 2">
            <a:extLst>
              <a:ext uri="{FF2B5EF4-FFF2-40B4-BE49-F238E27FC236}">
                <a16:creationId xmlns:a16="http://schemas.microsoft.com/office/drawing/2014/main" id="{4B9F84B7-6A0A-8FB3-A461-1236C5A69AB4}"/>
              </a:ext>
            </a:extLst>
          </p:cNvPr>
          <p:cNvSpPr>
            <a:spLocks noGrp="1"/>
          </p:cNvSpPr>
          <p:nvPr>
            <p:ph type="body" idx="1"/>
          </p:nvPr>
        </p:nvSpPr>
        <p:spPr/>
        <p:txBody>
          <a:bodyPr/>
          <a:lstStyle/>
          <a:p>
            <a:pPr>
              <a:lnSpc>
                <a:spcPct val="110000"/>
              </a:lnSpc>
              <a:spcAft>
                <a:spcPts val="300"/>
              </a:spcAft>
            </a:pPr>
            <a:r>
              <a:rPr lang="en-GB" dirty="0"/>
              <a:t>Feel more confident in:</a:t>
            </a:r>
          </a:p>
          <a:p>
            <a:pPr lvl="1">
              <a:lnSpc>
                <a:spcPct val="110000"/>
              </a:lnSpc>
              <a:spcAft>
                <a:spcPts val="300"/>
              </a:spcAft>
            </a:pPr>
            <a:r>
              <a:rPr lang="en-GB" dirty="0"/>
              <a:t>Interacting with GitHub;</a:t>
            </a:r>
          </a:p>
          <a:p>
            <a:pPr lvl="1">
              <a:lnSpc>
                <a:spcPct val="110000"/>
              </a:lnSpc>
              <a:spcAft>
                <a:spcPts val="300"/>
              </a:spcAft>
            </a:pPr>
            <a:r>
              <a:rPr lang="en-GB" dirty="0"/>
              <a:t>Contributing to other peoples GitHub materials;</a:t>
            </a:r>
          </a:p>
          <a:p>
            <a:pPr lvl="1">
              <a:lnSpc>
                <a:spcPct val="110000"/>
              </a:lnSpc>
              <a:spcAft>
                <a:spcPts val="300"/>
              </a:spcAft>
            </a:pPr>
            <a:r>
              <a:rPr lang="en-GB" dirty="0"/>
              <a:t>Setting up your own repositories to receive contributions;</a:t>
            </a:r>
          </a:p>
          <a:p>
            <a:pPr>
              <a:lnSpc>
                <a:spcPct val="110000"/>
              </a:lnSpc>
              <a:spcAft>
                <a:spcPts val="300"/>
              </a:spcAft>
            </a:pPr>
            <a:r>
              <a:rPr lang="en-GB" dirty="0"/>
              <a:t>Know where to find help with any of this!</a:t>
            </a:r>
          </a:p>
          <a:p>
            <a:pPr marL="139700" indent="0">
              <a:lnSpc>
                <a:spcPct val="110000"/>
              </a:lnSpc>
              <a:spcAft>
                <a:spcPts val="300"/>
              </a:spcAft>
              <a:buNone/>
            </a:pPr>
            <a:endParaRPr lang="en-GB" dirty="0"/>
          </a:p>
          <a:p>
            <a:pPr marL="139700" indent="0">
              <a:lnSpc>
                <a:spcPct val="110000"/>
              </a:lnSpc>
              <a:spcAft>
                <a:spcPts val="300"/>
              </a:spcAft>
              <a:buNone/>
            </a:pPr>
            <a:endParaRPr lang="en-GB" dirty="0"/>
          </a:p>
          <a:p>
            <a:pPr marL="139700" indent="0">
              <a:lnSpc>
                <a:spcPct val="110000"/>
              </a:lnSpc>
              <a:spcAft>
                <a:spcPts val="300"/>
              </a:spcAft>
              <a:buNone/>
            </a:pPr>
            <a:r>
              <a:rPr lang="en-GB" sz="2600" b="1" dirty="0"/>
              <a:t>Agenda</a:t>
            </a:r>
          </a:p>
          <a:p>
            <a:pPr marL="139700" indent="0">
              <a:lnSpc>
                <a:spcPct val="110000"/>
              </a:lnSpc>
              <a:spcAft>
                <a:spcPts val="300"/>
              </a:spcAft>
              <a:buNone/>
            </a:pPr>
            <a:endParaRPr lang="en-GB" dirty="0"/>
          </a:p>
          <a:p>
            <a:pPr>
              <a:lnSpc>
                <a:spcPct val="110000"/>
              </a:lnSpc>
              <a:spcAft>
                <a:spcPts val="300"/>
              </a:spcAft>
            </a:pPr>
            <a:r>
              <a:rPr lang="en-GB" dirty="0"/>
              <a:t>Part 1: What is Git &amp; </a:t>
            </a:r>
            <a:r>
              <a:rPr lang="en-GB" dirty="0" err="1"/>
              <a:t>Github</a:t>
            </a:r>
            <a:r>
              <a:rPr lang="en-GB" dirty="0"/>
              <a:t>?</a:t>
            </a:r>
          </a:p>
          <a:p>
            <a:pPr>
              <a:lnSpc>
                <a:spcPct val="110000"/>
              </a:lnSpc>
              <a:spcAft>
                <a:spcPts val="300"/>
              </a:spcAft>
            </a:pPr>
            <a:r>
              <a:rPr lang="en-GB" dirty="0"/>
              <a:t>Exercise 1: Finding an Issue and contributing to a project</a:t>
            </a:r>
          </a:p>
          <a:p>
            <a:pPr lvl="1">
              <a:lnSpc>
                <a:spcPct val="110000"/>
              </a:lnSpc>
              <a:spcAft>
                <a:spcPts val="300"/>
              </a:spcAft>
            </a:pPr>
            <a:r>
              <a:rPr lang="en-GB" dirty="0"/>
              <a:t>You will practice: Using issues to contribute and document decisions</a:t>
            </a:r>
          </a:p>
          <a:p>
            <a:pPr>
              <a:lnSpc>
                <a:spcPct val="110000"/>
              </a:lnSpc>
              <a:spcAft>
                <a:spcPts val="300"/>
              </a:spcAft>
            </a:pPr>
            <a:r>
              <a:rPr lang="en-GB" dirty="0"/>
              <a:t>Part 2: What is open source?</a:t>
            </a:r>
          </a:p>
          <a:p>
            <a:pPr>
              <a:lnSpc>
                <a:spcPct val="110000"/>
              </a:lnSpc>
              <a:spcAft>
                <a:spcPts val="300"/>
              </a:spcAft>
            </a:pPr>
            <a:r>
              <a:rPr lang="en-GB" dirty="0"/>
              <a:t>Part 3: Using GitHub online and in the terminal (demo)</a:t>
            </a:r>
          </a:p>
          <a:p>
            <a:pPr>
              <a:lnSpc>
                <a:spcPct val="110000"/>
              </a:lnSpc>
              <a:spcAft>
                <a:spcPts val="300"/>
              </a:spcAft>
            </a:pPr>
            <a:r>
              <a:rPr lang="en-GB" dirty="0"/>
              <a:t>Exercise 2: Editing a file and making a Pull Request</a:t>
            </a:r>
          </a:p>
          <a:p>
            <a:pPr lvl="1">
              <a:lnSpc>
                <a:spcPct val="110000"/>
              </a:lnSpc>
              <a:spcAft>
                <a:spcPts val="300"/>
              </a:spcAft>
            </a:pPr>
            <a:r>
              <a:rPr lang="en-GB" dirty="0"/>
              <a:t>You will practice: Markdown; contributing, pull requests</a:t>
            </a:r>
          </a:p>
          <a:p>
            <a:pPr>
              <a:lnSpc>
                <a:spcPct val="110000"/>
              </a:lnSpc>
              <a:spcAft>
                <a:spcPts val="300"/>
              </a:spcAft>
            </a:pPr>
            <a:r>
              <a:rPr lang="en-GB" dirty="0"/>
              <a:t>Part 4: What can we make with </a:t>
            </a:r>
            <a:r>
              <a:rPr lang="en-GB" dirty="0" err="1"/>
              <a:t>Github</a:t>
            </a:r>
            <a:r>
              <a:rPr lang="en-GB" dirty="0"/>
              <a:t>? (Websites and Project Management)</a:t>
            </a:r>
          </a:p>
          <a:p>
            <a:pPr>
              <a:lnSpc>
                <a:spcPct val="110000"/>
              </a:lnSpc>
              <a:spcAft>
                <a:spcPts val="300"/>
              </a:spcAft>
            </a:pPr>
            <a:r>
              <a:rPr lang="en-GB" dirty="0"/>
              <a:t>Exercise 3 (take home): Make your own website</a:t>
            </a:r>
          </a:p>
          <a:p>
            <a:pPr>
              <a:lnSpc>
                <a:spcPct val="110000"/>
              </a:lnSpc>
              <a:spcAft>
                <a:spcPts val="300"/>
              </a:spcAft>
            </a:pPr>
            <a:endParaRPr lang="en-US" dirty="0"/>
          </a:p>
        </p:txBody>
      </p:sp>
    </p:spTree>
    <p:extLst>
      <p:ext uri="{BB962C8B-B14F-4D97-AF65-F5344CB8AC3E}">
        <p14:creationId xmlns:p14="http://schemas.microsoft.com/office/powerpoint/2010/main" val="4289900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EEC89-01AC-60EB-EB3F-7E164BAC65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8D2F28-2342-9B04-93F3-4DC197428E7A}"/>
              </a:ext>
            </a:extLst>
          </p:cNvPr>
          <p:cNvSpPr>
            <a:spLocks noGrp="1"/>
          </p:cNvSpPr>
          <p:nvPr>
            <p:ph type="title"/>
          </p:nvPr>
        </p:nvSpPr>
        <p:spPr/>
        <p:txBody>
          <a:bodyPr/>
          <a:lstStyle/>
          <a:p>
            <a:r>
              <a:rPr lang="en-US" dirty="0"/>
              <a:t>Discussion</a:t>
            </a:r>
          </a:p>
        </p:txBody>
      </p:sp>
      <p:sp>
        <p:nvSpPr>
          <p:cNvPr id="5" name="Text Placeholder 4">
            <a:extLst>
              <a:ext uri="{FF2B5EF4-FFF2-40B4-BE49-F238E27FC236}">
                <a16:creationId xmlns:a16="http://schemas.microsoft.com/office/drawing/2014/main" id="{503C4811-1E62-CC5F-817D-C61B080A5291}"/>
              </a:ext>
            </a:extLst>
          </p:cNvPr>
          <p:cNvSpPr>
            <a:spLocks noGrp="1"/>
          </p:cNvSpPr>
          <p:nvPr>
            <p:ph type="body" idx="10"/>
          </p:nvPr>
        </p:nvSpPr>
        <p:spPr/>
        <p:txBody>
          <a:bodyPr/>
          <a:lstStyle/>
          <a:p>
            <a:r>
              <a:rPr lang="en-US" sz="1800" dirty="0"/>
              <a:t>What are you going to try next with GitHub?</a:t>
            </a:r>
          </a:p>
          <a:p>
            <a:pPr marL="482600" indent="-342900">
              <a:buAutoNum type="arabicPeriod"/>
            </a:pPr>
            <a:endParaRPr lang="en-US" dirty="0"/>
          </a:p>
          <a:p>
            <a:r>
              <a:rPr lang="en-US" sz="1800" dirty="0"/>
              <a:t>What are your questions?</a:t>
            </a:r>
          </a:p>
          <a:p>
            <a:endParaRPr lang="en-US" sz="1800" b="1" dirty="0"/>
          </a:p>
          <a:p>
            <a:r>
              <a:rPr lang="en-US" sz="1800" b="1" dirty="0"/>
              <a:t>Please fill in the feedback form now 😊</a:t>
            </a:r>
          </a:p>
        </p:txBody>
      </p:sp>
      <p:sp>
        <p:nvSpPr>
          <p:cNvPr id="2" name="Hexagon 1">
            <a:extLst>
              <a:ext uri="{FF2B5EF4-FFF2-40B4-BE49-F238E27FC236}">
                <a16:creationId xmlns:a16="http://schemas.microsoft.com/office/drawing/2014/main" id="{AA002763-D9E3-CC2E-2439-65A9DFBEE9D6}"/>
              </a:ext>
            </a:extLst>
          </p:cNvPr>
          <p:cNvSpPr/>
          <p:nvPr/>
        </p:nvSpPr>
        <p:spPr>
          <a:xfrm>
            <a:off x="5272088" y="8115300"/>
            <a:ext cx="1601787" cy="139250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Hands / Chat</a:t>
            </a:r>
          </a:p>
        </p:txBody>
      </p:sp>
    </p:spTree>
    <p:extLst>
      <p:ext uri="{BB962C8B-B14F-4D97-AF65-F5344CB8AC3E}">
        <p14:creationId xmlns:p14="http://schemas.microsoft.com/office/powerpoint/2010/main" val="1446188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B1BAA-6E71-AF6F-E950-C94D52180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6C205-1111-E2E5-0EA7-C2624B2612DB}"/>
              </a:ext>
            </a:extLst>
          </p:cNvPr>
          <p:cNvSpPr>
            <a:spLocks noGrp="1"/>
          </p:cNvSpPr>
          <p:nvPr>
            <p:ph type="title"/>
          </p:nvPr>
        </p:nvSpPr>
        <p:spPr/>
        <p:txBody>
          <a:bodyPr/>
          <a:lstStyle/>
          <a:p>
            <a:r>
              <a:rPr lang="en-US" dirty="0"/>
              <a:t>Summary slide</a:t>
            </a:r>
          </a:p>
        </p:txBody>
      </p:sp>
      <p:sp>
        <p:nvSpPr>
          <p:cNvPr id="3" name="Text Placeholder 2">
            <a:extLst>
              <a:ext uri="{FF2B5EF4-FFF2-40B4-BE49-F238E27FC236}">
                <a16:creationId xmlns:a16="http://schemas.microsoft.com/office/drawing/2014/main" id="{AA00F180-8966-2EFA-DBDC-00BDBE502734}"/>
              </a:ext>
            </a:extLst>
          </p:cNvPr>
          <p:cNvSpPr>
            <a:spLocks noGrp="1"/>
          </p:cNvSpPr>
          <p:nvPr>
            <p:ph type="body" idx="10"/>
          </p:nvPr>
        </p:nvSpPr>
        <p:spPr/>
        <p:txBody>
          <a:bodyPr/>
          <a:lstStyle/>
          <a:p>
            <a:pPr marL="139700" indent="0">
              <a:buNone/>
            </a:pPr>
            <a:r>
              <a:rPr lang="en-US" sz="3200" dirty="0"/>
              <a:t>🌞 🏝️ 🕶️ 🍉 ☀️ ⛱️ 🌞 🏝️ 🕶️ 🍉 ☀️ ⛱️</a:t>
            </a:r>
            <a:endParaRPr lang="en-US" sz="2600" dirty="0"/>
          </a:p>
          <a:p>
            <a:pPr>
              <a:spcBef>
                <a:spcPts val="1800"/>
              </a:spcBef>
            </a:pPr>
            <a:r>
              <a:rPr lang="en-US" dirty="0"/>
              <a:t>We want to </a:t>
            </a:r>
            <a:r>
              <a:rPr lang="en-US" b="1" dirty="0"/>
              <a:t>share our work </a:t>
            </a:r>
            <a:r>
              <a:rPr lang="en-US" dirty="0"/>
              <a:t>so our research can have the greatest impact!</a:t>
            </a:r>
          </a:p>
          <a:p>
            <a:pPr>
              <a:spcBef>
                <a:spcPts val="1800"/>
              </a:spcBef>
            </a:pPr>
            <a:r>
              <a:rPr lang="en-US" dirty="0"/>
              <a:t>Sharing on GitHub enables the use of a well tested </a:t>
            </a:r>
            <a:r>
              <a:rPr lang="en-US" b="1" dirty="0"/>
              <a:t>mechanism to collaborate with attribution</a:t>
            </a:r>
            <a:r>
              <a:rPr lang="en-US" dirty="0"/>
              <a:t> </a:t>
            </a:r>
          </a:p>
          <a:p>
            <a:pPr>
              <a:spcBef>
                <a:spcPts val="1800"/>
              </a:spcBef>
            </a:pPr>
            <a:r>
              <a:rPr lang="en-US" dirty="0"/>
              <a:t>We know why and how to </a:t>
            </a:r>
            <a:r>
              <a:rPr lang="en-US" b="1" dirty="0"/>
              <a:t>license our materials</a:t>
            </a:r>
          </a:p>
          <a:p>
            <a:pPr>
              <a:spcBef>
                <a:spcPts val="1800"/>
              </a:spcBef>
            </a:pPr>
            <a:r>
              <a:rPr lang="en-US" dirty="0"/>
              <a:t>We know how to </a:t>
            </a:r>
            <a:r>
              <a:rPr lang="en-US" b="1" dirty="0"/>
              <a:t>submit and receive contributions</a:t>
            </a:r>
            <a:r>
              <a:rPr lang="en-US" dirty="0"/>
              <a:t> </a:t>
            </a:r>
          </a:p>
          <a:p>
            <a:pPr>
              <a:spcBef>
                <a:spcPts val="1800"/>
              </a:spcBef>
            </a:pPr>
            <a:r>
              <a:rPr lang="en-US" dirty="0"/>
              <a:t>We know that we can </a:t>
            </a:r>
            <a:r>
              <a:rPr lang="en-US" b="1" dirty="0"/>
              <a:t>publish collaborative webpages </a:t>
            </a:r>
            <a:r>
              <a:rPr lang="en-US" dirty="0"/>
              <a:t>with GitHub</a:t>
            </a:r>
          </a:p>
          <a:p>
            <a:pPr>
              <a:spcBef>
                <a:spcPts val="1800"/>
              </a:spcBef>
            </a:pPr>
            <a:r>
              <a:rPr lang="en-US" dirty="0"/>
              <a:t>We know that GitHub can be used to </a:t>
            </a:r>
            <a:r>
              <a:rPr lang="en-US" b="1" dirty="0"/>
              <a:t>manage collaborative projects</a:t>
            </a:r>
          </a:p>
          <a:p>
            <a:pPr marL="139700" indent="0">
              <a:buNone/>
            </a:pPr>
            <a:endParaRPr lang="en-US" sz="3200" dirty="0"/>
          </a:p>
          <a:p>
            <a:pPr marL="139700" indent="0">
              <a:buNone/>
            </a:pPr>
            <a:r>
              <a:rPr lang="en-US" sz="3200" dirty="0"/>
              <a:t>🌞 🏝️ 🕶️ 🍉 ☀️ ⛱️ 🌞 🏝️ 🕶️ 🍉 ☀️ ⛱️</a:t>
            </a:r>
          </a:p>
          <a:p>
            <a:pPr marL="139700" indent="0">
              <a:buNone/>
            </a:pPr>
            <a:endParaRPr lang="en-US" dirty="0"/>
          </a:p>
          <a:p>
            <a:pPr marL="139700" indent="0">
              <a:buNone/>
            </a:pPr>
            <a:endParaRPr lang="en-US" dirty="0"/>
          </a:p>
          <a:p>
            <a:pPr lvl="1"/>
            <a:endParaRPr lang="en-US" dirty="0"/>
          </a:p>
        </p:txBody>
      </p:sp>
    </p:spTree>
    <p:extLst>
      <p:ext uri="{BB962C8B-B14F-4D97-AF65-F5344CB8AC3E}">
        <p14:creationId xmlns:p14="http://schemas.microsoft.com/office/powerpoint/2010/main" val="42089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780A68-FBAE-5742-5C2C-BD4427C58EBD}"/>
              </a:ext>
            </a:extLst>
          </p:cNvPr>
          <p:cNvSpPr>
            <a:spLocks noGrp="1"/>
          </p:cNvSpPr>
          <p:nvPr>
            <p:ph type="title"/>
          </p:nvPr>
        </p:nvSpPr>
        <p:spPr/>
        <p:txBody>
          <a:bodyPr/>
          <a:lstStyle/>
          <a:p>
            <a:r>
              <a:rPr lang="en-US" dirty="0"/>
              <a:t>Closing</a:t>
            </a:r>
          </a:p>
        </p:txBody>
      </p:sp>
      <p:sp>
        <p:nvSpPr>
          <p:cNvPr id="5" name="Text Placeholder 4">
            <a:extLst>
              <a:ext uri="{FF2B5EF4-FFF2-40B4-BE49-F238E27FC236}">
                <a16:creationId xmlns:a16="http://schemas.microsoft.com/office/drawing/2014/main" id="{5651B2FE-B218-19CD-E8C4-94BC0896610D}"/>
              </a:ext>
            </a:extLst>
          </p:cNvPr>
          <p:cNvSpPr>
            <a:spLocks noGrp="1"/>
          </p:cNvSpPr>
          <p:nvPr>
            <p:ph type="body" idx="1"/>
          </p:nvPr>
        </p:nvSpPr>
        <p:spPr/>
        <p:txBody>
          <a:bodyPr/>
          <a:lstStyle/>
          <a:p>
            <a:r>
              <a:rPr lang="en-US" dirty="0"/>
              <a:t>Thanks to TTW </a:t>
            </a:r>
            <a:r>
              <a:rPr lang="en-US" dirty="0" err="1"/>
              <a:t>GitGood</a:t>
            </a:r>
            <a:r>
              <a:rPr lang="en-US" dirty="0"/>
              <a:t> contributors and TTW infrastructure team!</a:t>
            </a:r>
          </a:p>
          <a:p>
            <a:r>
              <a:rPr lang="en-US" dirty="0"/>
              <a:t>Thanks to OSHO for brining us together!</a:t>
            </a:r>
          </a:p>
          <a:p>
            <a:r>
              <a:rPr lang="en-US" dirty="0"/>
              <a:t>Thank you for engaging!</a:t>
            </a:r>
          </a:p>
          <a:p>
            <a:endParaRPr lang="en-US" dirty="0"/>
          </a:p>
          <a:p>
            <a:r>
              <a:rPr lang="en-US" dirty="0"/>
              <a:t>Book time with Cass to discuss anything related to this workshop, open science / reproducibility, collaboration / research community management!</a:t>
            </a:r>
          </a:p>
          <a:p>
            <a:endParaRPr lang="en-US" dirty="0"/>
          </a:p>
          <a:p>
            <a:endParaRPr lang="en-US" dirty="0"/>
          </a:p>
        </p:txBody>
      </p:sp>
      <p:pic>
        <p:nvPicPr>
          <p:cNvPr id="8194" name="Picture 2" descr="Three years of The Turing Way project, highlights from our community and  holiday wishes! • Buttondown">
            <a:extLst>
              <a:ext uri="{FF2B5EF4-FFF2-40B4-BE49-F238E27FC236}">
                <a16:creationId xmlns:a16="http://schemas.microsoft.com/office/drawing/2014/main" id="{E7F6DAF8-61A8-1FDB-6D67-E3315822A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12" y="4500563"/>
            <a:ext cx="5730038" cy="436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594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127FAF3-4154-983C-A503-A47A5B2F645B}"/>
              </a:ext>
            </a:extLst>
          </p:cNvPr>
          <p:cNvSpPr>
            <a:spLocks noGrp="1"/>
          </p:cNvSpPr>
          <p:nvPr>
            <p:ph type="body" idx="10"/>
          </p:nvPr>
        </p:nvSpPr>
        <p:spPr>
          <a:xfrm>
            <a:off x="685636" y="5900738"/>
            <a:ext cx="6188400" cy="3332137"/>
          </a:xfrm>
        </p:spPr>
        <p:txBody>
          <a:bodyPr/>
          <a:lstStyle/>
          <a:p>
            <a:pPr>
              <a:lnSpc>
                <a:spcPct val="110000"/>
              </a:lnSpc>
              <a:spcAft>
                <a:spcPts val="300"/>
              </a:spcAft>
            </a:pPr>
            <a:r>
              <a:rPr lang="en-US" b="1" dirty="0"/>
              <a:t>Sounds like it’s only for programmers!</a:t>
            </a:r>
          </a:p>
          <a:p>
            <a:pPr>
              <a:lnSpc>
                <a:spcPct val="110000"/>
              </a:lnSpc>
              <a:spcAft>
                <a:spcPts val="300"/>
              </a:spcAft>
            </a:pPr>
            <a:r>
              <a:rPr lang="en-US" dirty="0"/>
              <a:t>GitHub is also great for version control of your own materials and even better for working collaboratively!</a:t>
            </a:r>
          </a:p>
          <a:p>
            <a:pPr>
              <a:lnSpc>
                <a:spcPct val="110000"/>
              </a:lnSpc>
              <a:spcAft>
                <a:spcPts val="300"/>
              </a:spcAft>
            </a:pPr>
            <a:r>
              <a:rPr lang="en-US" dirty="0"/>
              <a:t>GitHub enables:</a:t>
            </a:r>
          </a:p>
          <a:p>
            <a:pPr lvl="1">
              <a:lnSpc>
                <a:spcPct val="110000"/>
              </a:lnSpc>
              <a:spcAft>
                <a:spcPts val="300"/>
              </a:spcAft>
            </a:pPr>
            <a:r>
              <a:rPr lang="en-US" dirty="0"/>
              <a:t>Making and sharing of something which looks professional;</a:t>
            </a:r>
          </a:p>
          <a:p>
            <a:pPr lvl="1">
              <a:lnSpc>
                <a:spcPct val="110000"/>
              </a:lnSpc>
              <a:spcAft>
                <a:spcPts val="300"/>
              </a:spcAft>
            </a:pPr>
            <a:r>
              <a:rPr lang="en-US" dirty="0"/>
              <a:t>Tracking of changes as your project grows;</a:t>
            </a:r>
          </a:p>
          <a:p>
            <a:pPr lvl="1">
              <a:lnSpc>
                <a:spcPct val="110000"/>
              </a:lnSpc>
              <a:spcAft>
                <a:spcPts val="300"/>
              </a:spcAft>
            </a:pPr>
            <a:r>
              <a:rPr lang="en-US" dirty="0"/>
              <a:t>Integration of contributions from friends, colleagues or strangers;</a:t>
            </a:r>
          </a:p>
          <a:p>
            <a:pPr lvl="1">
              <a:lnSpc>
                <a:spcPct val="110000"/>
              </a:lnSpc>
              <a:spcAft>
                <a:spcPts val="300"/>
              </a:spcAft>
            </a:pPr>
            <a:r>
              <a:rPr lang="en-US" dirty="0"/>
              <a:t>Maintenance of  an open “To Do” list in the form of GitHub issues;</a:t>
            </a:r>
          </a:p>
          <a:p>
            <a:pPr lvl="1">
              <a:lnSpc>
                <a:spcPct val="110000"/>
              </a:lnSpc>
              <a:spcAft>
                <a:spcPts val="300"/>
              </a:spcAft>
            </a:pPr>
            <a:r>
              <a:rPr lang="en-US" dirty="0"/>
              <a:t>The assignment of a DOI to your materials, making them citable</a:t>
            </a:r>
          </a:p>
        </p:txBody>
      </p:sp>
      <p:sp>
        <p:nvSpPr>
          <p:cNvPr id="4" name="Title 3">
            <a:extLst>
              <a:ext uri="{FF2B5EF4-FFF2-40B4-BE49-F238E27FC236}">
                <a16:creationId xmlns:a16="http://schemas.microsoft.com/office/drawing/2014/main" id="{CB3CD927-57CC-1E50-B723-F9FC399A8BD2}"/>
              </a:ext>
            </a:extLst>
          </p:cNvPr>
          <p:cNvSpPr>
            <a:spLocks noGrp="1"/>
          </p:cNvSpPr>
          <p:nvPr>
            <p:ph type="title"/>
          </p:nvPr>
        </p:nvSpPr>
        <p:spPr/>
        <p:txBody>
          <a:bodyPr/>
          <a:lstStyle/>
          <a:p>
            <a:r>
              <a:rPr lang="en-US" dirty="0"/>
              <a:t>What is GitHub?</a:t>
            </a:r>
          </a:p>
        </p:txBody>
      </p:sp>
      <p:pic>
        <p:nvPicPr>
          <p:cNvPr id="6" name="Google Shape;439;p60">
            <a:extLst>
              <a:ext uri="{FF2B5EF4-FFF2-40B4-BE49-F238E27FC236}">
                <a16:creationId xmlns:a16="http://schemas.microsoft.com/office/drawing/2014/main" id="{93BF3F3B-9C34-A4BA-D3FD-8E2572AA77DA}"/>
              </a:ext>
            </a:extLst>
          </p:cNvPr>
          <p:cNvPicPr preferRelativeResize="0"/>
          <p:nvPr/>
        </p:nvPicPr>
        <p:blipFill>
          <a:blip r:embed="rId2">
            <a:alphaModFix/>
          </a:blip>
          <a:stretch>
            <a:fillRect/>
          </a:stretch>
        </p:blipFill>
        <p:spPr>
          <a:xfrm>
            <a:off x="815180" y="1941693"/>
            <a:ext cx="5929313" cy="3561375"/>
          </a:xfrm>
          <a:prstGeom prst="rect">
            <a:avLst/>
          </a:prstGeom>
          <a:noFill/>
          <a:ln>
            <a:noFill/>
          </a:ln>
        </p:spPr>
      </p:pic>
    </p:spTree>
    <p:extLst>
      <p:ext uri="{BB962C8B-B14F-4D97-AF65-F5344CB8AC3E}">
        <p14:creationId xmlns:p14="http://schemas.microsoft.com/office/powerpoint/2010/main" val="1236120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B1B84C-EF13-7C96-2836-B51F1A10E8B1}"/>
              </a:ext>
            </a:extLst>
          </p:cNvPr>
          <p:cNvSpPr>
            <a:spLocks noGrp="1"/>
          </p:cNvSpPr>
          <p:nvPr>
            <p:ph type="title"/>
          </p:nvPr>
        </p:nvSpPr>
        <p:spPr/>
        <p:txBody>
          <a:bodyPr/>
          <a:lstStyle/>
          <a:p>
            <a:r>
              <a:rPr lang="en-US" dirty="0"/>
              <a:t>Git vs GitHub</a:t>
            </a:r>
          </a:p>
        </p:txBody>
      </p:sp>
      <p:sp>
        <p:nvSpPr>
          <p:cNvPr id="5" name="Text Placeholder 4">
            <a:extLst>
              <a:ext uri="{FF2B5EF4-FFF2-40B4-BE49-F238E27FC236}">
                <a16:creationId xmlns:a16="http://schemas.microsoft.com/office/drawing/2014/main" id="{BA6F05FF-10E2-0939-DD6E-7F2C6BEAF1DF}"/>
              </a:ext>
            </a:extLst>
          </p:cNvPr>
          <p:cNvSpPr>
            <a:spLocks noGrp="1"/>
          </p:cNvSpPr>
          <p:nvPr>
            <p:ph type="body" idx="10"/>
          </p:nvPr>
        </p:nvSpPr>
        <p:spPr>
          <a:xfrm>
            <a:off x="685800" y="3175250"/>
            <a:ext cx="6188400" cy="1228725"/>
          </a:xfrm>
        </p:spPr>
        <p:txBody>
          <a:bodyPr/>
          <a:lstStyle/>
          <a:p>
            <a:r>
              <a:rPr lang="en-US" dirty="0"/>
              <a:t>Software which enables for version control. </a:t>
            </a:r>
          </a:p>
          <a:p>
            <a:r>
              <a:rPr lang="en-US" dirty="0"/>
              <a:t>Free and open source!</a:t>
            </a:r>
          </a:p>
          <a:p>
            <a:r>
              <a:rPr lang="en-US" dirty="0"/>
              <a:t>Often pre-installed on your computer</a:t>
            </a:r>
          </a:p>
          <a:p>
            <a:endParaRPr lang="en-US" dirty="0"/>
          </a:p>
          <a:p>
            <a:endParaRPr lang="en-US" dirty="0"/>
          </a:p>
        </p:txBody>
      </p:sp>
      <p:pic>
        <p:nvPicPr>
          <p:cNvPr id="6" name="Google Shape;453;p61">
            <a:extLst>
              <a:ext uri="{FF2B5EF4-FFF2-40B4-BE49-F238E27FC236}">
                <a16:creationId xmlns:a16="http://schemas.microsoft.com/office/drawing/2014/main" id="{93CBAC37-53D1-F5B6-4A3D-07EC44F03F28}"/>
              </a:ext>
            </a:extLst>
          </p:cNvPr>
          <p:cNvPicPr preferRelativeResize="0">
            <a:picLocks noChangeAspect="1"/>
          </p:cNvPicPr>
          <p:nvPr/>
        </p:nvPicPr>
        <p:blipFill>
          <a:blip r:embed="rId2">
            <a:alphaModFix/>
          </a:blip>
          <a:stretch>
            <a:fillRect/>
          </a:stretch>
        </p:blipFill>
        <p:spPr>
          <a:xfrm>
            <a:off x="913075" y="2102515"/>
            <a:ext cx="1929416" cy="805499"/>
          </a:xfrm>
          <a:prstGeom prst="rect">
            <a:avLst/>
          </a:prstGeom>
          <a:noFill/>
          <a:ln>
            <a:noFill/>
          </a:ln>
        </p:spPr>
      </p:pic>
      <p:pic>
        <p:nvPicPr>
          <p:cNvPr id="7" name="Google Shape;451;p61">
            <a:extLst>
              <a:ext uri="{FF2B5EF4-FFF2-40B4-BE49-F238E27FC236}">
                <a16:creationId xmlns:a16="http://schemas.microsoft.com/office/drawing/2014/main" id="{6F391BA9-5B25-DD3D-26F6-4A614136645B}"/>
              </a:ext>
            </a:extLst>
          </p:cNvPr>
          <p:cNvPicPr preferRelativeResize="0"/>
          <p:nvPr/>
        </p:nvPicPr>
        <p:blipFill>
          <a:blip r:embed="rId3">
            <a:alphaModFix/>
          </a:blip>
          <a:stretch>
            <a:fillRect/>
          </a:stretch>
        </p:blipFill>
        <p:spPr>
          <a:xfrm>
            <a:off x="847562" y="4858418"/>
            <a:ext cx="2932275" cy="974975"/>
          </a:xfrm>
          <a:prstGeom prst="rect">
            <a:avLst/>
          </a:prstGeom>
          <a:noFill/>
          <a:ln>
            <a:noFill/>
          </a:ln>
        </p:spPr>
      </p:pic>
      <p:sp>
        <p:nvSpPr>
          <p:cNvPr id="8" name="Text Placeholder 4">
            <a:extLst>
              <a:ext uri="{FF2B5EF4-FFF2-40B4-BE49-F238E27FC236}">
                <a16:creationId xmlns:a16="http://schemas.microsoft.com/office/drawing/2014/main" id="{D8182290-7713-3576-12B1-FB26DBDEBE27}"/>
              </a:ext>
            </a:extLst>
          </p:cNvPr>
          <p:cNvSpPr txBox="1">
            <a:spLocks/>
          </p:cNvSpPr>
          <p:nvPr/>
        </p:nvSpPr>
        <p:spPr>
          <a:xfrm>
            <a:off x="460800" y="6096000"/>
            <a:ext cx="6188400" cy="1228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300"/>
              </a:spcAft>
              <a:buClr>
                <a:schemeClr val="lt1"/>
              </a:buClr>
              <a:buSzPts val="1400"/>
              <a:buFont typeface="Raleway SemiBold"/>
              <a:buChar char="●"/>
              <a:defRPr sz="1600" b="0" i="0" u="none" strike="noStrike" cap="none">
                <a:solidFill>
                  <a:schemeClr val="lt1"/>
                </a:solidFill>
                <a:latin typeface="Assistant"/>
                <a:ea typeface="Assistant"/>
                <a:cs typeface="Assistant"/>
                <a:sym typeface="Assistant"/>
              </a:defRPr>
            </a:lvl1pPr>
            <a:lvl2pPr marL="914400" marR="0" lvl="1" indent="-317500" algn="l" rtl="0">
              <a:lnSpc>
                <a:spcPct val="100000"/>
              </a:lnSpc>
              <a:spcBef>
                <a:spcPts val="0"/>
              </a:spcBef>
              <a:spcAft>
                <a:spcPts val="0"/>
              </a:spcAft>
              <a:buClr>
                <a:srgbClr val="595959"/>
              </a:buClr>
              <a:buSzPts val="1400"/>
              <a:buFont typeface="Assistant"/>
              <a:buChar char="○"/>
              <a:defRPr sz="1600" b="0" i="0" u="none" strike="noStrike" cap="none">
                <a:solidFill>
                  <a:schemeClr val="lt1"/>
                </a:solidFill>
                <a:latin typeface="Assistant"/>
                <a:ea typeface="Assistant"/>
                <a:cs typeface="Assistant"/>
                <a:sym typeface="Assistant"/>
              </a:defRPr>
            </a:lvl2pPr>
            <a:lvl3pPr marL="1371600" marR="0" lvl="2"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3pPr>
            <a:lvl4pPr marL="1828800" marR="0" lvl="3" indent="-317500" algn="l" rtl="0">
              <a:lnSpc>
                <a:spcPct val="100000"/>
              </a:lnSpc>
              <a:spcBef>
                <a:spcPts val="0"/>
              </a:spcBef>
              <a:spcAft>
                <a:spcPts val="0"/>
              </a:spcAft>
              <a:buClr>
                <a:srgbClr val="595959"/>
              </a:buClr>
              <a:buSzPts val="1400"/>
              <a:buFont typeface="Anaheim"/>
              <a:buAutoNum type="arabicPeriod"/>
              <a:defRPr sz="1600" b="0" i="0" u="none" strike="noStrike" cap="none">
                <a:solidFill>
                  <a:schemeClr val="lt1"/>
                </a:solidFill>
                <a:latin typeface="Assistant"/>
                <a:ea typeface="Assistant"/>
                <a:cs typeface="Assistant"/>
                <a:sym typeface="Assistant"/>
              </a:defRPr>
            </a:lvl4pPr>
            <a:lvl5pPr marL="2286000" marR="0" lvl="4" indent="-317500" algn="l" rtl="0">
              <a:lnSpc>
                <a:spcPct val="100000"/>
              </a:lnSpc>
              <a:spcBef>
                <a:spcPts val="0"/>
              </a:spcBef>
              <a:spcAft>
                <a:spcPts val="0"/>
              </a:spcAft>
              <a:buClr>
                <a:srgbClr val="595959"/>
              </a:buClr>
              <a:buSzPts val="1400"/>
              <a:buFont typeface="Anaheim"/>
              <a:buAutoNum type="alphaLcPeriod"/>
              <a:defRPr sz="1600" b="0" i="0" u="none" strike="noStrike" cap="none">
                <a:solidFill>
                  <a:schemeClr val="lt1"/>
                </a:solidFill>
                <a:latin typeface="Assistant"/>
                <a:ea typeface="Assistant"/>
                <a:cs typeface="Assistant"/>
                <a:sym typeface="Assistant"/>
              </a:defRPr>
            </a:lvl5pPr>
            <a:lvl6pPr marL="2743200" marR="0" lvl="5"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6pPr>
            <a:lvl7pPr marL="3200400" marR="0" lvl="6" indent="-317500" algn="l" rtl="0">
              <a:lnSpc>
                <a:spcPct val="100000"/>
              </a:lnSpc>
              <a:spcBef>
                <a:spcPts val="0"/>
              </a:spcBef>
              <a:spcAft>
                <a:spcPts val="0"/>
              </a:spcAft>
              <a:buClr>
                <a:srgbClr val="595959"/>
              </a:buClr>
              <a:buSzPts val="1400"/>
              <a:buFont typeface="Anaheim"/>
              <a:buAutoNum type="arabicPeriod"/>
              <a:defRPr sz="1600" b="0" i="0" u="none" strike="noStrike" cap="none">
                <a:solidFill>
                  <a:schemeClr val="lt1"/>
                </a:solidFill>
                <a:latin typeface="Assistant"/>
                <a:ea typeface="Assistant"/>
                <a:cs typeface="Assistant"/>
                <a:sym typeface="Assistant"/>
              </a:defRPr>
            </a:lvl7pPr>
            <a:lvl8pPr marL="3657600" marR="0" lvl="7" indent="-317500" algn="l" rtl="0">
              <a:lnSpc>
                <a:spcPct val="100000"/>
              </a:lnSpc>
              <a:spcBef>
                <a:spcPts val="0"/>
              </a:spcBef>
              <a:spcAft>
                <a:spcPts val="0"/>
              </a:spcAft>
              <a:buClr>
                <a:srgbClr val="595959"/>
              </a:buClr>
              <a:buSzPts val="1400"/>
              <a:buFont typeface="Anaheim"/>
              <a:buAutoNum type="alphaLcPeriod"/>
              <a:defRPr sz="1600" b="0" i="0" u="none" strike="noStrike" cap="none">
                <a:solidFill>
                  <a:schemeClr val="lt1"/>
                </a:solidFill>
                <a:latin typeface="Assistant"/>
                <a:ea typeface="Assistant"/>
                <a:cs typeface="Assistant"/>
                <a:sym typeface="Assistant"/>
              </a:defRPr>
            </a:lvl8pPr>
            <a:lvl9pPr marL="4114800" marR="0" lvl="8"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9pPr>
          </a:lstStyle>
          <a:p>
            <a:r>
              <a:rPr lang="en-US" dirty="0"/>
              <a:t>A popular service for hosting and sharing projects you have been tracking with git.</a:t>
            </a:r>
          </a:p>
          <a:p>
            <a:r>
              <a:rPr lang="en-US" dirty="0"/>
              <a:t>Secure and flexible control of access to materials.</a:t>
            </a:r>
          </a:p>
          <a:p>
            <a:endParaRPr lang="en-US" dirty="0"/>
          </a:p>
        </p:txBody>
      </p:sp>
      <p:pic>
        <p:nvPicPr>
          <p:cNvPr id="2050" name="Picture 2" descr="GitLab Logos and Brand Assets">
            <a:extLst>
              <a:ext uri="{FF2B5EF4-FFF2-40B4-BE49-F238E27FC236}">
                <a16:creationId xmlns:a16="http://schemas.microsoft.com/office/drawing/2014/main" id="{C344128B-6184-1B6B-5DDB-3626FE5D9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238386"/>
            <a:ext cx="3662527" cy="14059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9749C93-7369-5E7D-FF69-E686BE559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4601" y="7526419"/>
            <a:ext cx="3662526" cy="8298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36E8C6C-9549-FE10-BE52-6138A7E7A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32" y="8600560"/>
            <a:ext cx="3437905" cy="4909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ourcehut | Next Generation Internet">
            <a:extLst>
              <a:ext uri="{FF2B5EF4-FFF2-40B4-BE49-F238E27FC236}">
                <a16:creationId xmlns:a16="http://schemas.microsoft.com/office/drawing/2014/main" id="{EF3FEA2C-0407-E5B2-E928-1FEDCB1B4B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2212" y="8394415"/>
            <a:ext cx="3298001" cy="88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6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8106-17D1-9600-6C4D-64D16F4F5C36}"/>
              </a:ext>
            </a:extLst>
          </p:cNvPr>
          <p:cNvSpPr>
            <a:spLocks noGrp="1"/>
          </p:cNvSpPr>
          <p:nvPr>
            <p:ph type="title"/>
          </p:nvPr>
        </p:nvSpPr>
        <p:spPr/>
        <p:txBody>
          <a:bodyPr/>
          <a:lstStyle/>
          <a:p>
            <a:r>
              <a:rPr lang="en-US" dirty="0"/>
              <a:t>Collaborative docs</a:t>
            </a:r>
          </a:p>
        </p:txBody>
      </p:sp>
      <p:sp>
        <p:nvSpPr>
          <p:cNvPr id="3" name="Text Placeholder 2">
            <a:extLst>
              <a:ext uri="{FF2B5EF4-FFF2-40B4-BE49-F238E27FC236}">
                <a16:creationId xmlns:a16="http://schemas.microsoft.com/office/drawing/2014/main" id="{936898A5-CA16-C24E-1498-8394FB3BDCAD}"/>
              </a:ext>
            </a:extLst>
          </p:cNvPr>
          <p:cNvSpPr>
            <a:spLocks noGrp="1"/>
          </p:cNvSpPr>
          <p:nvPr>
            <p:ph type="body" idx="10"/>
          </p:nvPr>
        </p:nvSpPr>
        <p:spPr>
          <a:xfrm>
            <a:off x="3764647" y="2247351"/>
            <a:ext cx="3336953" cy="3540288"/>
          </a:xfrm>
        </p:spPr>
        <p:txBody>
          <a:bodyPr/>
          <a:lstStyle/>
          <a:p>
            <a:r>
              <a:rPr lang="en-US" dirty="0"/>
              <a:t>Multiple people contributing to the same information from different times/places.</a:t>
            </a:r>
          </a:p>
        </p:txBody>
      </p:sp>
      <p:pic>
        <p:nvPicPr>
          <p:cNvPr id="4" name="Google Shape;460;p62">
            <a:extLst>
              <a:ext uri="{FF2B5EF4-FFF2-40B4-BE49-F238E27FC236}">
                <a16:creationId xmlns:a16="http://schemas.microsoft.com/office/drawing/2014/main" id="{BB45BB44-F919-A6A7-B81A-5802462883AC}"/>
              </a:ext>
            </a:extLst>
          </p:cNvPr>
          <p:cNvPicPr preferRelativeResize="0">
            <a:picLocks noChangeAspect="1"/>
          </p:cNvPicPr>
          <p:nvPr/>
        </p:nvPicPr>
        <p:blipFill rotWithShape="1">
          <a:blip r:embed="rId2">
            <a:alphaModFix/>
          </a:blip>
          <a:srcRect t="1335" b="5899"/>
          <a:stretch/>
        </p:blipFill>
        <p:spPr>
          <a:xfrm>
            <a:off x="677565" y="1988975"/>
            <a:ext cx="3102272" cy="3540288"/>
          </a:xfrm>
          <a:prstGeom prst="rect">
            <a:avLst/>
          </a:prstGeom>
          <a:noFill/>
          <a:ln>
            <a:noFill/>
          </a:ln>
        </p:spPr>
      </p:pic>
      <p:sp>
        <p:nvSpPr>
          <p:cNvPr id="5" name="Text Placeholder 2">
            <a:extLst>
              <a:ext uri="{FF2B5EF4-FFF2-40B4-BE49-F238E27FC236}">
                <a16:creationId xmlns:a16="http://schemas.microsoft.com/office/drawing/2014/main" id="{202B2C57-9DC7-7606-ABF4-B22B68573DD4}"/>
              </a:ext>
            </a:extLst>
          </p:cNvPr>
          <p:cNvSpPr txBox="1">
            <a:spLocks/>
          </p:cNvSpPr>
          <p:nvPr/>
        </p:nvSpPr>
        <p:spPr>
          <a:xfrm>
            <a:off x="442885" y="6592655"/>
            <a:ext cx="2471766" cy="2656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300"/>
              </a:spcAft>
              <a:buClr>
                <a:schemeClr val="lt1"/>
              </a:buClr>
              <a:buSzPts val="1400"/>
              <a:buFont typeface="Raleway SemiBold"/>
              <a:buChar char="●"/>
              <a:defRPr sz="1600" b="0" i="0" u="none" strike="noStrike" cap="none">
                <a:solidFill>
                  <a:schemeClr val="lt1"/>
                </a:solidFill>
                <a:latin typeface="Assistant"/>
                <a:ea typeface="Assistant"/>
                <a:cs typeface="Assistant"/>
                <a:sym typeface="Assistant"/>
              </a:defRPr>
            </a:lvl1pPr>
            <a:lvl2pPr marL="914400" marR="0" lvl="1" indent="-317500" algn="l" rtl="0">
              <a:lnSpc>
                <a:spcPct val="100000"/>
              </a:lnSpc>
              <a:spcBef>
                <a:spcPts val="0"/>
              </a:spcBef>
              <a:spcAft>
                <a:spcPts val="0"/>
              </a:spcAft>
              <a:buClr>
                <a:srgbClr val="595959"/>
              </a:buClr>
              <a:buSzPts val="1400"/>
              <a:buFont typeface="Assistant"/>
              <a:buChar char="○"/>
              <a:defRPr sz="1600" b="0" i="0" u="none" strike="noStrike" cap="none">
                <a:solidFill>
                  <a:schemeClr val="lt1"/>
                </a:solidFill>
                <a:latin typeface="Assistant"/>
                <a:ea typeface="Assistant"/>
                <a:cs typeface="Assistant"/>
                <a:sym typeface="Assistant"/>
              </a:defRPr>
            </a:lvl2pPr>
            <a:lvl3pPr marL="1371600" marR="0" lvl="2"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3pPr>
            <a:lvl4pPr marL="1828800" marR="0" lvl="3" indent="-317500" algn="l" rtl="0">
              <a:lnSpc>
                <a:spcPct val="100000"/>
              </a:lnSpc>
              <a:spcBef>
                <a:spcPts val="0"/>
              </a:spcBef>
              <a:spcAft>
                <a:spcPts val="0"/>
              </a:spcAft>
              <a:buClr>
                <a:srgbClr val="595959"/>
              </a:buClr>
              <a:buSzPts val="1400"/>
              <a:buFont typeface="Anaheim"/>
              <a:buAutoNum type="arabicPeriod"/>
              <a:defRPr sz="1600" b="0" i="0" u="none" strike="noStrike" cap="none">
                <a:solidFill>
                  <a:schemeClr val="lt1"/>
                </a:solidFill>
                <a:latin typeface="Assistant"/>
                <a:ea typeface="Assistant"/>
                <a:cs typeface="Assistant"/>
                <a:sym typeface="Assistant"/>
              </a:defRPr>
            </a:lvl4pPr>
            <a:lvl5pPr marL="2286000" marR="0" lvl="4" indent="-317500" algn="l" rtl="0">
              <a:lnSpc>
                <a:spcPct val="100000"/>
              </a:lnSpc>
              <a:spcBef>
                <a:spcPts val="0"/>
              </a:spcBef>
              <a:spcAft>
                <a:spcPts val="0"/>
              </a:spcAft>
              <a:buClr>
                <a:srgbClr val="595959"/>
              </a:buClr>
              <a:buSzPts val="1400"/>
              <a:buFont typeface="Anaheim"/>
              <a:buAutoNum type="alphaLcPeriod"/>
              <a:defRPr sz="1600" b="0" i="0" u="none" strike="noStrike" cap="none">
                <a:solidFill>
                  <a:schemeClr val="lt1"/>
                </a:solidFill>
                <a:latin typeface="Assistant"/>
                <a:ea typeface="Assistant"/>
                <a:cs typeface="Assistant"/>
                <a:sym typeface="Assistant"/>
              </a:defRPr>
            </a:lvl5pPr>
            <a:lvl6pPr marL="2743200" marR="0" lvl="5"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6pPr>
            <a:lvl7pPr marL="3200400" marR="0" lvl="6" indent="-317500" algn="l" rtl="0">
              <a:lnSpc>
                <a:spcPct val="100000"/>
              </a:lnSpc>
              <a:spcBef>
                <a:spcPts val="0"/>
              </a:spcBef>
              <a:spcAft>
                <a:spcPts val="0"/>
              </a:spcAft>
              <a:buClr>
                <a:srgbClr val="595959"/>
              </a:buClr>
              <a:buSzPts val="1400"/>
              <a:buFont typeface="Anaheim"/>
              <a:buAutoNum type="arabicPeriod"/>
              <a:defRPr sz="1600" b="0" i="0" u="none" strike="noStrike" cap="none">
                <a:solidFill>
                  <a:schemeClr val="lt1"/>
                </a:solidFill>
                <a:latin typeface="Assistant"/>
                <a:ea typeface="Assistant"/>
                <a:cs typeface="Assistant"/>
                <a:sym typeface="Assistant"/>
              </a:defRPr>
            </a:lvl7pPr>
            <a:lvl8pPr marL="3657600" marR="0" lvl="7" indent="-317500" algn="l" rtl="0">
              <a:lnSpc>
                <a:spcPct val="100000"/>
              </a:lnSpc>
              <a:spcBef>
                <a:spcPts val="0"/>
              </a:spcBef>
              <a:spcAft>
                <a:spcPts val="0"/>
              </a:spcAft>
              <a:buClr>
                <a:srgbClr val="595959"/>
              </a:buClr>
              <a:buSzPts val="1400"/>
              <a:buFont typeface="Anaheim"/>
              <a:buAutoNum type="alphaLcPeriod"/>
              <a:defRPr sz="1600" b="0" i="0" u="none" strike="noStrike" cap="none">
                <a:solidFill>
                  <a:schemeClr val="lt1"/>
                </a:solidFill>
                <a:latin typeface="Assistant"/>
                <a:ea typeface="Assistant"/>
                <a:cs typeface="Assistant"/>
                <a:sym typeface="Assistant"/>
              </a:defRPr>
            </a:lvl8pPr>
            <a:lvl9pPr marL="4114800" marR="0" lvl="8"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9pPr>
          </a:lstStyle>
          <a:p>
            <a:pPr marL="139700" indent="0">
              <a:buNone/>
            </a:pPr>
            <a:endParaRPr lang="en-US" dirty="0"/>
          </a:p>
        </p:txBody>
      </p:sp>
      <p:pic>
        <p:nvPicPr>
          <p:cNvPr id="6" name="Google Shape;480;p64">
            <a:extLst>
              <a:ext uri="{FF2B5EF4-FFF2-40B4-BE49-F238E27FC236}">
                <a16:creationId xmlns:a16="http://schemas.microsoft.com/office/drawing/2014/main" id="{2D9A0325-5274-BD15-F687-4BCB1EE60165}"/>
              </a:ext>
            </a:extLst>
          </p:cNvPr>
          <p:cNvPicPr preferRelativeResize="0">
            <a:picLocks noChangeAspect="1"/>
          </p:cNvPicPr>
          <p:nvPr/>
        </p:nvPicPr>
        <p:blipFill>
          <a:blip r:embed="rId3">
            <a:alphaModFix/>
          </a:blip>
          <a:stretch>
            <a:fillRect/>
          </a:stretch>
        </p:blipFill>
        <p:spPr>
          <a:xfrm>
            <a:off x="3037339" y="6046014"/>
            <a:ext cx="3937948" cy="2656823"/>
          </a:xfrm>
          <a:prstGeom prst="rect">
            <a:avLst/>
          </a:prstGeom>
          <a:noFill/>
          <a:ln>
            <a:noFill/>
          </a:ln>
        </p:spPr>
      </p:pic>
      <p:sp>
        <p:nvSpPr>
          <p:cNvPr id="7" name="Hexagon 6">
            <a:extLst>
              <a:ext uri="{FF2B5EF4-FFF2-40B4-BE49-F238E27FC236}">
                <a16:creationId xmlns:a16="http://schemas.microsoft.com/office/drawing/2014/main" id="{177FDB73-AF54-0050-2C62-5341984D8A65}"/>
              </a:ext>
            </a:extLst>
          </p:cNvPr>
          <p:cNvSpPr/>
          <p:nvPr/>
        </p:nvSpPr>
        <p:spPr>
          <a:xfrm>
            <a:off x="4317904" y="3461462"/>
            <a:ext cx="2225771" cy="1884444"/>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Hand/Chat: What might be challenges with distributed collaboration?</a:t>
            </a:r>
          </a:p>
        </p:txBody>
      </p:sp>
      <p:sp>
        <p:nvSpPr>
          <p:cNvPr id="8" name="Hexagon 7">
            <a:extLst>
              <a:ext uri="{FF2B5EF4-FFF2-40B4-BE49-F238E27FC236}">
                <a16:creationId xmlns:a16="http://schemas.microsoft.com/office/drawing/2014/main" id="{B70A7B97-EEDB-E997-2628-0ABB8F8759E2}"/>
              </a:ext>
            </a:extLst>
          </p:cNvPr>
          <p:cNvSpPr/>
          <p:nvPr/>
        </p:nvSpPr>
        <p:spPr>
          <a:xfrm>
            <a:off x="565882" y="6592655"/>
            <a:ext cx="2225771" cy="1884444"/>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Hand/Chat: How could version control help?</a:t>
            </a:r>
          </a:p>
        </p:txBody>
      </p:sp>
    </p:spTree>
    <p:extLst>
      <p:ext uri="{BB962C8B-B14F-4D97-AF65-F5344CB8AC3E}">
        <p14:creationId xmlns:p14="http://schemas.microsoft.com/office/powerpoint/2010/main" val="344187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8D43F-9F3F-A553-0075-56ED84247395}"/>
              </a:ext>
            </a:extLst>
          </p:cNvPr>
          <p:cNvSpPr>
            <a:spLocks noGrp="1"/>
          </p:cNvSpPr>
          <p:nvPr>
            <p:ph type="title"/>
          </p:nvPr>
        </p:nvSpPr>
        <p:spPr/>
        <p:txBody>
          <a:bodyPr/>
          <a:lstStyle/>
          <a:p>
            <a:r>
              <a:rPr lang="en-US" dirty="0"/>
              <a:t>Making distributed collaboration possible </a:t>
            </a:r>
            <a:br>
              <a:rPr lang="en-US" dirty="0"/>
            </a:br>
            <a:br>
              <a:rPr lang="en-US" dirty="0"/>
            </a:br>
            <a:endParaRPr lang="en-US" dirty="0"/>
          </a:p>
        </p:txBody>
      </p:sp>
      <p:pic>
        <p:nvPicPr>
          <p:cNvPr id="6" name="Google Shape;504;p65" descr="Text, whiteboard&#10;&#10;Description automatically generated">
            <a:extLst>
              <a:ext uri="{FF2B5EF4-FFF2-40B4-BE49-F238E27FC236}">
                <a16:creationId xmlns:a16="http://schemas.microsoft.com/office/drawing/2014/main" id="{C86FC3A5-7C59-7B59-0EBF-715C4C1F7EBC}"/>
              </a:ext>
            </a:extLst>
          </p:cNvPr>
          <p:cNvPicPr preferRelativeResize="0">
            <a:picLocks noChangeAspect="1"/>
          </p:cNvPicPr>
          <p:nvPr/>
        </p:nvPicPr>
        <p:blipFill rotWithShape="1">
          <a:blip r:embed="rId2">
            <a:alphaModFix/>
          </a:blip>
          <a:srcRect/>
          <a:stretch/>
        </p:blipFill>
        <p:spPr>
          <a:xfrm>
            <a:off x="904104" y="5184100"/>
            <a:ext cx="2620631" cy="1715895"/>
          </a:xfrm>
          <a:prstGeom prst="rect">
            <a:avLst/>
          </a:prstGeom>
          <a:noFill/>
          <a:ln>
            <a:noFill/>
          </a:ln>
        </p:spPr>
      </p:pic>
      <p:sp>
        <p:nvSpPr>
          <p:cNvPr id="7" name="TextBox 6">
            <a:extLst>
              <a:ext uri="{FF2B5EF4-FFF2-40B4-BE49-F238E27FC236}">
                <a16:creationId xmlns:a16="http://schemas.microsoft.com/office/drawing/2014/main" id="{EED9B981-33E6-DED4-5B73-944DBC03085D}"/>
              </a:ext>
            </a:extLst>
          </p:cNvPr>
          <p:cNvSpPr txBox="1"/>
          <p:nvPr/>
        </p:nvSpPr>
        <p:spPr>
          <a:xfrm>
            <a:off x="980748" y="6937440"/>
            <a:ext cx="2467342" cy="338554"/>
          </a:xfrm>
          <a:prstGeom prst="rect">
            <a:avLst/>
          </a:prstGeom>
          <a:noFill/>
        </p:spPr>
        <p:txBody>
          <a:bodyPr wrap="none" rtlCol="0">
            <a:spAutoFit/>
          </a:bodyPr>
          <a:lstStyle/>
          <a:p>
            <a:pPr algn="ctr"/>
            <a:r>
              <a:rPr lang="en-US" sz="1600" dirty="0"/>
              <a:t>Attribution to contributors</a:t>
            </a:r>
          </a:p>
        </p:txBody>
      </p:sp>
      <p:pic>
        <p:nvPicPr>
          <p:cNvPr id="9" name="Google Shape;490;p65">
            <a:extLst>
              <a:ext uri="{FF2B5EF4-FFF2-40B4-BE49-F238E27FC236}">
                <a16:creationId xmlns:a16="http://schemas.microsoft.com/office/drawing/2014/main" id="{9FA78FEE-86A7-0B55-38ED-28624EC937A3}"/>
              </a:ext>
            </a:extLst>
          </p:cNvPr>
          <p:cNvPicPr preferRelativeResize="0">
            <a:picLocks noChangeAspect="1"/>
          </p:cNvPicPr>
          <p:nvPr/>
        </p:nvPicPr>
        <p:blipFill rotWithShape="1">
          <a:blip r:embed="rId3">
            <a:alphaModFix/>
          </a:blip>
          <a:srcRect/>
          <a:stretch/>
        </p:blipFill>
        <p:spPr>
          <a:xfrm>
            <a:off x="886182" y="2551397"/>
            <a:ext cx="2656475" cy="1715895"/>
          </a:xfrm>
          <a:prstGeom prst="rect">
            <a:avLst/>
          </a:prstGeom>
          <a:noFill/>
          <a:ln>
            <a:noFill/>
          </a:ln>
        </p:spPr>
      </p:pic>
      <p:sp>
        <p:nvSpPr>
          <p:cNvPr id="10" name="TextBox 9">
            <a:extLst>
              <a:ext uri="{FF2B5EF4-FFF2-40B4-BE49-F238E27FC236}">
                <a16:creationId xmlns:a16="http://schemas.microsoft.com/office/drawing/2014/main" id="{C3E9B908-CBCA-3CDE-6B4A-4C0C73F4D124}"/>
              </a:ext>
            </a:extLst>
          </p:cNvPr>
          <p:cNvSpPr txBox="1"/>
          <p:nvPr/>
        </p:nvSpPr>
        <p:spPr>
          <a:xfrm>
            <a:off x="1438405" y="4378521"/>
            <a:ext cx="1552028" cy="338554"/>
          </a:xfrm>
          <a:prstGeom prst="rect">
            <a:avLst/>
          </a:prstGeom>
          <a:noFill/>
        </p:spPr>
        <p:txBody>
          <a:bodyPr wrap="none" rtlCol="0">
            <a:spAutoFit/>
          </a:bodyPr>
          <a:lstStyle/>
          <a:p>
            <a:pPr algn="ctr"/>
            <a:r>
              <a:rPr lang="en-US" sz="1600" dirty="0"/>
              <a:t>Version control</a:t>
            </a:r>
          </a:p>
        </p:txBody>
      </p:sp>
      <p:pic>
        <p:nvPicPr>
          <p:cNvPr id="11" name="Google Shape;491;p65">
            <a:extLst>
              <a:ext uri="{FF2B5EF4-FFF2-40B4-BE49-F238E27FC236}">
                <a16:creationId xmlns:a16="http://schemas.microsoft.com/office/drawing/2014/main" id="{ABC4AB78-FF4B-E098-1A1D-60954571751E}"/>
              </a:ext>
            </a:extLst>
          </p:cNvPr>
          <p:cNvPicPr preferRelativeResize="0">
            <a:picLocks noChangeAspect="1"/>
          </p:cNvPicPr>
          <p:nvPr/>
        </p:nvPicPr>
        <p:blipFill rotWithShape="1">
          <a:blip r:embed="rId4">
            <a:alphaModFix/>
          </a:blip>
          <a:srcRect/>
          <a:stretch/>
        </p:blipFill>
        <p:spPr>
          <a:xfrm>
            <a:off x="4074429" y="5211664"/>
            <a:ext cx="2349709" cy="1517746"/>
          </a:xfrm>
          <a:prstGeom prst="rect">
            <a:avLst/>
          </a:prstGeom>
          <a:noFill/>
          <a:ln>
            <a:noFill/>
          </a:ln>
        </p:spPr>
      </p:pic>
      <p:sp>
        <p:nvSpPr>
          <p:cNvPr id="12" name="TextBox 11">
            <a:extLst>
              <a:ext uri="{FF2B5EF4-FFF2-40B4-BE49-F238E27FC236}">
                <a16:creationId xmlns:a16="http://schemas.microsoft.com/office/drawing/2014/main" id="{2C074488-0AA7-4E41-0E19-E6A4DBE7A25F}"/>
              </a:ext>
            </a:extLst>
          </p:cNvPr>
          <p:cNvSpPr txBox="1"/>
          <p:nvPr/>
        </p:nvSpPr>
        <p:spPr>
          <a:xfrm>
            <a:off x="3783978" y="6937440"/>
            <a:ext cx="2930610" cy="338554"/>
          </a:xfrm>
          <a:prstGeom prst="rect">
            <a:avLst/>
          </a:prstGeom>
          <a:noFill/>
        </p:spPr>
        <p:txBody>
          <a:bodyPr wrap="none" rtlCol="0">
            <a:spAutoFit/>
          </a:bodyPr>
          <a:lstStyle/>
          <a:p>
            <a:pPr algn="ctr"/>
            <a:r>
              <a:rPr lang="en-US" sz="1600" dirty="0"/>
              <a:t>Transparency &amp; accountability</a:t>
            </a:r>
          </a:p>
        </p:txBody>
      </p:sp>
      <p:pic>
        <p:nvPicPr>
          <p:cNvPr id="13" name="Google Shape;487;p65">
            <a:extLst>
              <a:ext uri="{FF2B5EF4-FFF2-40B4-BE49-F238E27FC236}">
                <a16:creationId xmlns:a16="http://schemas.microsoft.com/office/drawing/2014/main" id="{82A8151E-2C37-E34A-8D7F-E64821E8873D}"/>
              </a:ext>
            </a:extLst>
          </p:cNvPr>
          <p:cNvPicPr preferRelativeResize="0">
            <a:picLocks noChangeAspect="1"/>
          </p:cNvPicPr>
          <p:nvPr/>
        </p:nvPicPr>
        <p:blipFill rotWithShape="1">
          <a:blip r:embed="rId5">
            <a:alphaModFix/>
          </a:blip>
          <a:srcRect/>
          <a:stretch/>
        </p:blipFill>
        <p:spPr>
          <a:xfrm>
            <a:off x="3999422" y="2551397"/>
            <a:ext cx="2499723" cy="1614644"/>
          </a:xfrm>
          <a:prstGeom prst="rect">
            <a:avLst/>
          </a:prstGeom>
          <a:noFill/>
          <a:ln>
            <a:noFill/>
          </a:ln>
        </p:spPr>
      </p:pic>
      <p:sp>
        <p:nvSpPr>
          <p:cNvPr id="14" name="TextBox 13">
            <a:extLst>
              <a:ext uri="{FF2B5EF4-FFF2-40B4-BE49-F238E27FC236}">
                <a16:creationId xmlns:a16="http://schemas.microsoft.com/office/drawing/2014/main" id="{E3A40442-AB70-C572-C522-EC335D8C3C0F}"/>
              </a:ext>
            </a:extLst>
          </p:cNvPr>
          <p:cNvSpPr txBox="1"/>
          <p:nvPr/>
        </p:nvSpPr>
        <p:spPr>
          <a:xfrm>
            <a:off x="3999422" y="4378521"/>
            <a:ext cx="2499723" cy="338554"/>
          </a:xfrm>
          <a:prstGeom prst="rect">
            <a:avLst/>
          </a:prstGeom>
          <a:noFill/>
        </p:spPr>
        <p:txBody>
          <a:bodyPr wrap="square" rtlCol="0">
            <a:spAutoFit/>
          </a:bodyPr>
          <a:lstStyle/>
          <a:p>
            <a:pPr algn="ctr"/>
            <a:r>
              <a:rPr lang="en-US" sz="1600" dirty="0"/>
              <a:t>Reviewing &amp; updating</a:t>
            </a:r>
          </a:p>
        </p:txBody>
      </p:sp>
      <p:pic>
        <p:nvPicPr>
          <p:cNvPr id="15" name="Google Shape;488;p65">
            <a:extLst>
              <a:ext uri="{FF2B5EF4-FFF2-40B4-BE49-F238E27FC236}">
                <a16:creationId xmlns:a16="http://schemas.microsoft.com/office/drawing/2014/main" id="{063F7E94-3DF8-7D64-49EA-F402A3C972BA}"/>
              </a:ext>
            </a:extLst>
          </p:cNvPr>
          <p:cNvPicPr preferRelativeResize="0">
            <a:picLocks noChangeAspect="1"/>
          </p:cNvPicPr>
          <p:nvPr/>
        </p:nvPicPr>
        <p:blipFill rotWithShape="1">
          <a:blip r:embed="rId6">
            <a:alphaModFix/>
          </a:blip>
          <a:srcRect/>
          <a:stretch/>
        </p:blipFill>
        <p:spPr>
          <a:xfrm>
            <a:off x="986960" y="7739721"/>
            <a:ext cx="2454919" cy="1574361"/>
          </a:xfrm>
          <a:prstGeom prst="rect">
            <a:avLst/>
          </a:prstGeom>
          <a:noFill/>
          <a:ln>
            <a:noFill/>
          </a:ln>
        </p:spPr>
      </p:pic>
      <p:sp>
        <p:nvSpPr>
          <p:cNvPr id="16" name="TextBox 15">
            <a:extLst>
              <a:ext uri="{FF2B5EF4-FFF2-40B4-BE49-F238E27FC236}">
                <a16:creationId xmlns:a16="http://schemas.microsoft.com/office/drawing/2014/main" id="{BEF654EC-67F5-1F81-1D1D-1EC9A9E983D1}"/>
              </a:ext>
            </a:extLst>
          </p:cNvPr>
          <p:cNvSpPr txBox="1"/>
          <p:nvPr/>
        </p:nvSpPr>
        <p:spPr>
          <a:xfrm>
            <a:off x="1175513" y="9316058"/>
            <a:ext cx="2077813" cy="338554"/>
          </a:xfrm>
          <a:prstGeom prst="rect">
            <a:avLst/>
          </a:prstGeom>
          <a:noFill/>
        </p:spPr>
        <p:txBody>
          <a:bodyPr wrap="none" rtlCol="0">
            <a:spAutoFit/>
          </a:bodyPr>
          <a:lstStyle/>
          <a:p>
            <a:pPr algn="ctr"/>
            <a:r>
              <a:rPr lang="en-US" sz="1600" dirty="0"/>
              <a:t>Project management</a:t>
            </a:r>
          </a:p>
        </p:txBody>
      </p:sp>
      <p:pic>
        <p:nvPicPr>
          <p:cNvPr id="17" name="Google Shape;494;p65">
            <a:extLst>
              <a:ext uri="{FF2B5EF4-FFF2-40B4-BE49-F238E27FC236}">
                <a16:creationId xmlns:a16="http://schemas.microsoft.com/office/drawing/2014/main" id="{8C57D50D-6238-6970-F38A-CC34364F3705}"/>
              </a:ext>
            </a:extLst>
          </p:cNvPr>
          <p:cNvPicPr preferRelativeResize="0">
            <a:picLocks noChangeAspect="1"/>
          </p:cNvPicPr>
          <p:nvPr/>
        </p:nvPicPr>
        <p:blipFill rotWithShape="1">
          <a:blip r:embed="rId7">
            <a:alphaModFix/>
          </a:blip>
          <a:srcRect/>
          <a:stretch/>
        </p:blipFill>
        <p:spPr>
          <a:xfrm>
            <a:off x="3999422" y="7747119"/>
            <a:ext cx="2499723" cy="1614644"/>
          </a:xfrm>
          <a:prstGeom prst="rect">
            <a:avLst/>
          </a:prstGeom>
          <a:noFill/>
          <a:ln>
            <a:noFill/>
          </a:ln>
        </p:spPr>
      </p:pic>
      <p:sp>
        <p:nvSpPr>
          <p:cNvPr id="18" name="TextBox 17">
            <a:extLst>
              <a:ext uri="{FF2B5EF4-FFF2-40B4-BE49-F238E27FC236}">
                <a16:creationId xmlns:a16="http://schemas.microsoft.com/office/drawing/2014/main" id="{22DE3A25-A40B-7720-5D1A-E946B36E4F95}"/>
              </a:ext>
            </a:extLst>
          </p:cNvPr>
          <p:cNvSpPr txBox="1"/>
          <p:nvPr/>
        </p:nvSpPr>
        <p:spPr>
          <a:xfrm>
            <a:off x="4508535" y="9316058"/>
            <a:ext cx="1481496" cy="338554"/>
          </a:xfrm>
          <a:prstGeom prst="rect">
            <a:avLst/>
          </a:prstGeom>
          <a:noFill/>
        </p:spPr>
        <p:txBody>
          <a:bodyPr wrap="none" rtlCol="0">
            <a:spAutoFit/>
          </a:bodyPr>
          <a:lstStyle/>
          <a:p>
            <a:pPr algn="ctr"/>
            <a:r>
              <a:rPr lang="en-US" sz="1600" dirty="0"/>
              <a:t>Share globally</a:t>
            </a:r>
          </a:p>
        </p:txBody>
      </p:sp>
    </p:spTree>
    <p:extLst>
      <p:ext uri="{BB962C8B-B14F-4D97-AF65-F5344CB8AC3E}">
        <p14:creationId xmlns:p14="http://schemas.microsoft.com/office/powerpoint/2010/main" val="2914046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619CA-6969-44A1-41F6-904785ECA5BE}"/>
              </a:ext>
            </a:extLst>
          </p:cNvPr>
          <p:cNvSpPr>
            <a:spLocks noGrp="1"/>
          </p:cNvSpPr>
          <p:nvPr>
            <p:ph type="title"/>
          </p:nvPr>
        </p:nvSpPr>
        <p:spPr/>
        <p:txBody>
          <a:bodyPr/>
          <a:lstStyle/>
          <a:p>
            <a:r>
              <a:rPr lang="en-US" dirty="0"/>
              <a:t>Navigating</a:t>
            </a:r>
          </a:p>
        </p:txBody>
      </p:sp>
      <p:sp>
        <p:nvSpPr>
          <p:cNvPr id="5" name="Text Placeholder 4">
            <a:extLst>
              <a:ext uri="{FF2B5EF4-FFF2-40B4-BE49-F238E27FC236}">
                <a16:creationId xmlns:a16="http://schemas.microsoft.com/office/drawing/2014/main" id="{E17D84B4-893B-E406-238D-3754DD8A30D5}"/>
              </a:ext>
            </a:extLst>
          </p:cNvPr>
          <p:cNvSpPr>
            <a:spLocks noGrp="1"/>
          </p:cNvSpPr>
          <p:nvPr>
            <p:ph type="body" idx="10"/>
          </p:nvPr>
        </p:nvSpPr>
        <p:spPr/>
        <p:txBody>
          <a:bodyPr/>
          <a:lstStyle/>
          <a:p>
            <a:r>
              <a:rPr lang="en-US" dirty="0"/>
              <a:t>Files:</a:t>
            </a:r>
          </a:p>
          <a:p>
            <a:pPr lvl="1"/>
            <a:r>
              <a:rPr lang="en-US" dirty="0"/>
              <a:t>README</a:t>
            </a:r>
          </a:p>
          <a:p>
            <a:pPr lvl="1"/>
            <a:r>
              <a:rPr lang="en-US" dirty="0"/>
              <a:t>CONTIBUTING</a:t>
            </a:r>
          </a:p>
          <a:p>
            <a:pPr lvl="1"/>
            <a:r>
              <a:rPr lang="en-US" dirty="0"/>
              <a:t>CODE_OF_CONDUCT</a:t>
            </a:r>
          </a:p>
          <a:p>
            <a:pPr lvl="1"/>
            <a:r>
              <a:rPr lang="en-US" dirty="0"/>
              <a:t>LICENSE</a:t>
            </a:r>
          </a:p>
          <a:p>
            <a:r>
              <a:rPr lang="en-US" dirty="0"/>
              <a:t>Issues</a:t>
            </a:r>
          </a:p>
          <a:p>
            <a:r>
              <a:rPr lang="en-US" dirty="0"/>
              <a:t>Pull requests</a:t>
            </a:r>
          </a:p>
          <a:p>
            <a:r>
              <a:rPr lang="en-US" dirty="0"/>
              <a:t>Projects</a:t>
            </a:r>
          </a:p>
          <a:p>
            <a:r>
              <a:rPr lang="en-US" dirty="0"/>
              <a:t>Contributors</a:t>
            </a:r>
          </a:p>
          <a:p>
            <a:r>
              <a:rPr lang="en-US" dirty="0"/>
              <a:t>File views:</a:t>
            </a:r>
          </a:p>
          <a:p>
            <a:pPr lvl="1"/>
            <a:r>
              <a:rPr lang="en-US" dirty="0"/>
              <a:t>Preview</a:t>
            </a:r>
          </a:p>
          <a:p>
            <a:pPr lvl="1"/>
            <a:r>
              <a:rPr lang="en-US" dirty="0"/>
              <a:t>Code</a:t>
            </a:r>
          </a:p>
          <a:p>
            <a:pPr lvl="1"/>
            <a:r>
              <a:rPr lang="en-US" dirty="0"/>
              <a:t>Blame</a:t>
            </a:r>
          </a:p>
          <a:p>
            <a:pPr lvl="1"/>
            <a:r>
              <a:rPr lang="en-US" dirty="0"/>
              <a:t>History</a:t>
            </a:r>
          </a:p>
          <a:p>
            <a:pPr lvl="1"/>
            <a:r>
              <a:rPr lang="en-US" dirty="0"/>
              <a:t>Commits</a:t>
            </a:r>
          </a:p>
          <a:p>
            <a:pPr lvl="1"/>
            <a:r>
              <a:rPr lang="en-US" dirty="0"/>
              <a:t>Diff</a:t>
            </a:r>
          </a:p>
          <a:p>
            <a:r>
              <a:rPr lang="en-US" dirty="0"/>
              <a:t>Repo vs organization</a:t>
            </a:r>
          </a:p>
          <a:p>
            <a:r>
              <a:rPr lang="en-US" dirty="0" err="1"/>
              <a:t>Organisation</a:t>
            </a:r>
            <a:r>
              <a:rPr lang="en-US" dirty="0"/>
              <a:t> members</a:t>
            </a:r>
          </a:p>
          <a:p>
            <a:r>
              <a:rPr lang="en-US" dirty="0"/>
              <a:t>Repo collaborators</a:t>
            </a:r>
          </a:p>
          <a:p>
            <a:pPr lvl="1"/>
            <a:endParaRPr lang="en-US" dirty="0"/>
          </a:p>
          <a:p>
            <a:endParaRPr lang="en-US" dirty="0"/>
          </a:p>
        </p:txBody>
      </p:sp>
      <p:sp>
        <p:nvSpPr>
          <p:cNvPr id="7" name="Hexagon 6">
            <a:extLst>
              <a:ext uri="{FF2B5EF4-FFF2-40B4-BE49-F238E27FC236}">
                <a16:creationId xmlns:a16="http://schemas.microsoft.com/office/drawing/2014/main" id="{DCD95C29-029E-F511-2CA3-27F5A815244F}"/>
              </a:ext>
            </a:extLst>
          </p:cNvPr>
          <p:cNvSpPr/>
          <p:nvPr/>
        </p:nvSpPr>
        <p:spPr>
          <a:xfrm>
            <a:off x="4986338" y="8001000"/>
            <a:ext cx="1887537" cy="150680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Chat: Any buttons you want to see or understand?</a:t>
            </a:r>
          </a:p>
        </p:txBody>
      </p:sp>
    </p:spTree>
    <p:extLst>
      <p:ext uri="{BB962C8B-B14F-4D97-AF65-F5344CB8AC3E}">
        <p14:creationId xmlns:p14="http://schemas.microsoft.com/office/powerpoint/2010/main" val="242765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6C402-338D-3A4F-C061-D5561C20BDC5}"/>
              </a:ext>
            </a:extLst>
          </p:cNvPr>
          <p:cNvSpPr>
            <a:spLocks noGrp="1"/>
          </p:cNvSpPr>
          <p:nvPr>
            <p:ph type="title"/>
          </p:nvPr>
        </p:nvSpPr>
        <p:spPr/>
        <p:txBody>
          <a:bodyPr/>
          <a:lstStyle/>
          <a:p>
            <a:r>
              <a:rPr lang="en-US" dirty="0"/>
              <a:t>Exercise 1: Commenting</a:t>
            </a:r>
          </a:p>
        </p:txBody>
      </p:sp>
      <p:sp>
        <p:nvSpPr>
          <p:cNvPr id="5" name="Text Placeholder 4">
            <a:extLst>
              <a:ext uri="{FF2B5EF4-FFF2-40B4-BE49-F238E27FC236}">
                <a16:creationId xmlns:a16="http://schemas.microsoft.com/office/drawing/2014/main" id="{9EE22E59-92EB-BA7F-78FF-6057B922F710}"/>
              </a:ext>
            </a:extLst>
          </p:cNvPr>
          <p:cNvSpPr>
            <a:spLocks noGrp="1"/>
          </p:cNvSpPr>
          <p:nvPr>
            <p:ph type="body" idx="10"/>
          </p:nvPr>
        </p:nvSpPr>
        <p:spPr/>
        <p:txBody>
          <a:bodyPr/>
          <a:lstStyle/>
          <a:p>
            <a:r>
              <a:rPr lang="en-US" dirty="0"/>
              <a:t>Got to the practice space repo issues and complete issue #3</a:t>
            </a:r>
          </a:p>
          <a:p>
            <a:r>
              <a:rPr lang="en-US" dirty="0"/>
              <a:t>Use zoom reaction ✅ when you are done</a:t>
            </a:r>
          </a:p>
        </p:txBody>
      </p:sp>
      <p:sp>
        <p:nvSpPr>
          <p:cNvPr id="6" name="Hexagon 5">
            <a:extLst>
              <a:ext uri="{FF2B5EF4-FFF2-40B4-BE49-F238E27FC236}">
                <a16:creationId xmlns:a16="http://schemas.microsoft.com/office/drawing/2014/main" id="{21D854CC-7AEC-63DE-B9D1-0F682F0B521A}"/>
              </a:ext>
            </a:extLst>
          </p:cNvPr>
          <p:cNvSpPr/>
          <p:nvPr/>
        </p:nvSpPr>
        <p:spPr>
          <a:xfrm>
            <a:off x="4786313" y="7829550"/>
            <a:ext cx="2087563" cy="167825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Collaboration practice!</a:t>
            </a:r>
          </a:p>
        </p:txBody>
      </p:sp>
    </p:spTree>
    <p:extLst>
      <p:ext uri="{BB962C8B-B14F-4D97-AF65-F5344CB8AC3E}">
        <p14:creationId xmlns:p14="http://schemas.microsoft.com/office/powerpoint/2010/main" val="3735155127"/>
      </p:ext>
    </p:extLst>
  </p:cSld>
  <p:clrMapOvr>
    <a:masterClrMapping/>
  </p:clrMapOvr>
</p:sld>
</file>

<file path=ppt/theme/theme1.xml><?xml version="1.0" encoding="utf-8"?>
<a:theme xmlns:a="http://schemas.openxmlformats.org/drawingml/2006/main" name="Quality Management Expert CV by Slidesgo">
  <a:themeElements>
    <a:clrScheme name="Simple Light">
      <a:dk1>
        <a:srgbClr val="20364C"/>
      </a:dk1>
      <a:lt1>
        <a:srgbClr val="000000"/>
      </a:lt1>
      <a:dk2>
        <a:srgbClr val="F2FCFF"/>
      </a:dk2>
      <a:lt2>
        <a:srgbClr val="CCE3E7"/>
      </a:lt2>
      <a:accent1>
        <a:srgbClr val="E5F6FA"/>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1156</TotalTime>
  <Words>2414</Words>
  <Application>Microsoft Macintosh PowerPoint</Application>
  <PresentationFormat>Custom</PresentationFormat>
  <Paragraphs>345</Paragraphs>
  <Slides>32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Menlo</vt:lpstr>
      <vt:lpstr>Assistant</vt:lpstr>
      <vt:lpstr>Arial</vt:lpstr>
      <vt:lpstr>Anaheim</vt:lpstr>
      <vt:lpstr>Raleway SemiBold</vt:lpstr>
      <vt:lpstr>Manrope ExtraBold</vt:lpstr>
      <vt:lpstr>Quality Management Expert CV by Slidesgo</vt:lpstr>
      <vt:lpstr>Git Good</vt:lpstr>
      <vt:lpstr>Housekeeping</vt:lpstr>
      <vt:lpstr>Aims</vt:lpstr>
      <vt:lpstr>What is GitHub?</vt:lpstr>
      <vt:lpstr>Git vs GitHub</vt:lpstr>
      <vt:lpstr>Collaborative docs</vt:lpstr>
      <vt:lpstr>Making distributed collaboration possible   </vt:lpstr>
      <vt:lpstr>Navigating</vt:lpstr>
      <vt:lpstr>Exercise 1: Commenting</vt:lpstr>
      <vt:lpstr>Discussion</vt:lpstr>
      <vt:lpstr>Part 2: Open Source</vt:lpstr>
      <vt:lpstr>Why do we need licenses? </vt:lpstr>
      <vt:lpstr>Licenses &amp; copyright</vt:lpstr>
      <vt:lpstr>Licenses for docs</vt:lpstr>
      <vt:lpstr>Licenses for docs</vt:lpstr>
      <vt:lpstr>Licenses for hardware</vt:lpstr>
      <vt:lpstr>Summary slide</vt:lpstr>
      <vt:lpstr>Part 3: Using GitHub</vt:lpstr>
      <vt:lpstr>Part 3: Using GitHub</vt:lpstr>
      <vt:lpstr>Collaborating on someone else's repo</vt:lpstr>
      <vt:lpstr>Collaborating on someone else's repo</vt:lpstr>
      <vt:lpstr>Collaborating on someone else's repo</vt:lpstr>
      <vt:lpstr>Exercise 2: Pull request</vt:lpstr>
      <vt:lpstr>🎉</vt:lpstr>
      <vt:lpstr>Discussion</vt:lpstr>
      <vt:lpstr>Part 4: What else can you do with GitHub</vt:lpstr>
      <vt:lpstr>GitHub Pages</vt:lpstr>
      <vt:lpstr>GitHub Pages</vt:lpstr>
      <vt:lpstr>Project Management</vt:lpstr>
      <vt:lpstr>Discussion</vt:lpstr>
      <vt:lpstr>Summary slide</vt:lpstr>
      <vt:lpstr>Closing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Cassandra Doris Gould van Praag</cp:lastModifiedBy>
  <cp:revision>8</cp:revision>
  <dcterms:modified xsi:type="dcterms:W3CDTF">2026-02-12T16:38:28Z</dcterms:modified>
</cp:coreProperties>
</file>